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81" r:id="rId4"/>
    <p:sldId id="259" r:id="rId5"/>
    <p:sldId id="260" r:id="rId6"/>
    <p:sldId id="261" r:id="rId7"/>
    <p:sldId id="262" r:id="rId8"/>
    <p:sldId id="264" r:id="rId9"/>
    <p:sldId id="265" r:id="rId10"/>
    <p:sldId id="282" r:id="rId11"/>
    <p:sldId id="267" r:id="rId12"/>
    <p:sldId id="269" r:id="rId13"/>
    <p:sldId id="283" r:id="rId14"/>
    <p:sldId id="271" r:id="rId15"/>
    <p:sldId id="284" r:id="rId16"/>
    <p:sldId id="275" r:id="rId17"/>
    <p:sldId id="285" r:id="rId18"/>
    <p:sldId id="279" r:id="rId19"/>
  </p:sldIdLst>
  <p:sldSz cx="12192000" cy="6858000"/>
  <p:notesSz cx="6858000" cy="9144000"/>
  <p:embeddedFontLst>
    <p:embeddedFont>
      <p:font typeface="OPPOSans H" panose="02010600030101010101" charset="-122"/>
      <p:regular r:id="rId21"/>
    </p:embeddedFont>
    <p:embeddedFont>
      <p:font typeface="OPPOSans L" panose="02010600030101010101" charset="-122"/>
      <p:regular r:id="rId22"/>
    </p:embeddedFont>
    <p:embeddedFont>
      <p:font typeface="PingFang SC" panose="020B0400000000000000" pitchFamily="34" charset="-122"/>
      <p:regular r:id="rId23"/>
    </p:embeddedFont>
    <p:embeddedFont>
      <p:font typeface="Source Han Sans" panose="02010600030101010101" charset="-122"/>
      <p:regular r:id="rId24"/>
    </p:embeddedFont>
    <p:embeddedFont>
      <p:font typeface="Source Han Sans CN Bold" panose="02010600030101010101" charset="-122"/>
      <p:regular r:id="rId2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099" autoAdjust="0"/>
  </p:normalViewPr>
  <p:slideViewPr>
    <p:cSldViewPr snapToGrid="0">
      <p:cViewPr varScale="1">
        <p:scale>
          <a:sx n="75" d="100"/>
          <a:sy n="75" d="100"/>
        </p:scale>
        <p:origin x="94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6733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BY YUSHENBY YUSHEN汇报人：AiPPT时间：20XX.XXLinux在嵌入式中的应用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47FF3-EA7A-0CC2-CEB6-2841215B2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C6A7A6E-1A67-8DDB-7514-1AB19EC7D9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BY YUSHENBY YUSHEN二、内核（Linux Kernel）02</a:t>
            </a:r>
          </a:p>
        </p:txBody>
      </p:sp>
    </p:spTree>
    <p:extLst>
      <p:ext uri="{BB962C8B-B14F-4D97-AF65-F5344CB8AC3E}">
        <p14:creationId xmlns:p14="http://schemas.microsoft.com/office/powerpoint/2010/main" val="2628391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根文件系统是Linux系统的基础，包含运行操作系统所需的所有文件和目录。特点文件系统的组成根文件系统由以下几个部分组成：
bin：存储二进制可执行文件。
sbin：存储系统管理程序。
etc：存储系统配置文件。
usr：存储用户应用程序和数据。文件系统的结构根文件系统的结构是分层的，从根目录“/”开始，依次包含各个子目录和文件。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选择合适的文件系统类型对于嵌入式系统至关重要。文件系统类型选择文件系统的类型EXT3/EXT4：传统的Linux文件系统，支持大文件和高性能。
YAFFS/YAFFS2：专门为NAND Flash设计的文件系统，具有高效的垃圾回收机制。
JFFS2：适合小型嵌入式设备的文件系统，支持动态文件系统大小调整。选择考虑因素存储介质：根据存储介质的特性选择合适的文件系统。
性能需求：考虑文件系统的读写性能，满足应用需求。
可靠性：选择具有良好错误恢复和数据保护机制的文件系统。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9F73B-F722-E374-4838-0C1F7EFCF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C977D55-BAD3-ABD7-6DA9-17F5F3F5FC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BY YUSHENBY YUSHEN二、内核（Linux Kernel）02</a:t>
            </a:r>
          </a:p>
        </p:txBody>
      </p:sp>
    </p:spTree>
    <p:extLst>
      <p:ext uri="{BB962C8B-B14F-4D97-AF65-F5344CB8AC3E}">
        <p14:creationId xmlns:p14="http://schemas.microsoft.com/office/powerpoint/2010/main" val="3939785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STEP. 01 STEP. 02STEP .03设备驱动程序的主要功能是提供对硬件设备的访问和控制。功能设备驱动程序的类型字符设备驱动程序：用于处理字符流数据，如串口、键盘等。
块设备驱动程序：用于处理块数据，如硬盘、SD卡等。
网络设备驱动程序：用于处理网络通信，如以太网、Wi- Fi等。设备驱动程序的作用硬件抽象：隐藏硬件细节，提供统一的接口。
资源管理：管理硬件资源，如中断、DMA通道等。
功能实现：实现硬件设备的特定功能，如数据读写、控制指令等。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0379E-1CDA-0BEE-A04F-E4C8D60E8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D7BB9FA-C6B7-5EC3-FB54-15097F951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BY YUSHENBY YUSHEN二、内核（Linux Kernel）02</a:t>
            </a:r>
          </a:p>
        </p:txBody>
      </p:sp>
    </p:spTree>
    <p:extLst>
      <p:ext uri="{BB962C8B-B14F-4D97-AF65-F5344CB8AC3E}">
        <p14:creationId xmlns:p14="http://schemas.microsoft.com/office/powerpoint/2010/main" val="39222448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中间件层的主要功能是简化应用程序的开发和部署。功能数据库中间件：提供数据存储和查询服务。
网络中间件：提供网络通信服务。
图形用户界面中间件：提供图形界面显示和交互服务。中间件层的类型中间件层的作用抽象层：为应用程序提供统一的接口，隐藏底层数据。
服务共享：提供通用的服务，避免重复开发。
性能优化：通过优化中间件层的实现，提高系统性能。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7C36C-1429-5CE0-E394-26AEB8967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CDB9E38-EA29-7441-F2D0-9E9C7F7E4E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BY YUSHENBY YUSHEN二、内核（Linux Kernel）02</a:t>
            </a:r>
          </a:p>
        </p:txBody>
      </p:sp>
    </p:spTree>
    <p:extLst>
      <p:ext uri="{BB962C8B-B14F-4D97-AF65-F5344CB8AC3E}">
        <p14:creationId xmlns:p14="http://schemas.microsoft.com/office/powerpoint/2010/main" val="4755971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010203嵌入式应用软件负责实现具体的业务逻辑和用户界面。概述应用软件的类型用户应用程序：直接与用户交互的应用程序，如音乐播放器、浏览器等。
后台服务程序：在后台运行的服务程序，如网络服务器、数据库服务器等。应用软件的特点实时性：许多嵌入式应用需要实时响应，如汽车控制系统。
资源限制：受限于硬件资源，应用软件需要高效运行。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目
录01030402050607一、硬件层二、内核（Linux Kernel）三、根文件系统（Root File System）四、设备驱动程序五、中间件层六、嵌入式应用软件七、图形用户界面库（可选）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55367-DE2C-91C0-5E90-2025099A9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5FD6E81-F5BA-D07B-EDD2-8E2B4CEACA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BY YUSHENBY YUSHEN二、内核（Linux Kernel）02</a:t>
            </a:r>
          </a:p>
        </p:txBody>
      </p:sp>
    </p:spTree>
    <p:extLst>
      <p:ext uri="{BB962C8B-B14F-4D97-AF65-F5344CB8AC3E}">
        <p14:creationId xmlns:p14="http://schemas.microsoft.com/office/powerpoint/2010/main" val="1986117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ARM处理器是嵌入式ARM Linux系统的“大脑”，其设计精良、功耗低，特别适合嵌入式设备。它负责执行各种计算任务，包括控制设备的操作、处理数据以及运行应用程序。ARM处理器具有多种型号，可以满足从简单的微控制器到高性能处理器的不同需求。ARM处理器核心在选择ARM处理器核心时，需要考虑以下几个因素：
处理能力：根据应用需求选择合适的处理器型号，以确保系统运行流畅。
功耗：嵌入式设备通常对功耗有严格的要求，低功耗的处理器可以延长设备的电池寿命。
成本：成本是嵌入式项目的重要考虑因素，选择性价比高的处理器可以降低整体成本。
生态系统：一个成熟的生态系统可以提供丰富的开发工具和库，有助于加快开发进度。ARM处理器核心的选型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存储设备是嵌入式系统中不可或缺的部分，用于存储操作系统、应用程序以及用户数据。存储设备存储设备的类型NAND Flash：是一种非易失性存储器，具有高存储密度和低成本的优点。
eMMC：是一种集成了控制器和存储器的存储解决方案，易于使用，适合嵌入式设备。
SD卡：是一种可移动的存储介质，适用于需要扩展存储空间的设备。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外围设备接口是嵌入式系统与外部设备通信的桥梁，包括USB、以太网、串口等。外围设备接口接口的选择USB：通用串行总线，支持热插拔和即插即用，适用于连接多种外部设备。
以太网：提供高速网络连接，适用于需要网络通信的嵌入式设备。
串口：适用于简单的数据通信，如调试信息的输出。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BY YUSHENBY YUSHEN二、内核（Linux Kernel）02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Linux内核提供了多种核心功能，以满足嵌入式系统的需求。Linux内核核心功能进程管理是内核的重要功能之一，负责创建、调度和管理进程。进程管理内存管理负责分配和回收内存资源，确保系统稳定运行。内存管理文件系统管理提供对存储设备的访问，支持多种文件系统格式，如EXT3、EXT4等。文件系统管理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”为了适应嵌入式设备的资源限制，通常需要对Linux内核进行定制和裁剪。Linux内核定制与裁剪减少资源占用：通过去除不必要的功能模块，减少内存和存储空间的占用。
提高性能：通过优化内核配置，提高系统运行效率。
增强稳定性：通过修复已知问题，提高系统的稳定性和可靠性。定制内核的目的配置选项：在内核配置过程中，选择所需的模块和功能。
模块化设计：将功能划分为独立的模块，按需加载和卸载。
优化代码：对内核代码进行优化，减少冗余和无效操作。裁剪内核的方法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0522857" y="-841829"/>
            <a:ext cx="1663700" cy="3454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noFill/>
                <a:latin typeface="Source Han Sans CN Bold"/>
                <a:ea typeface="Source Han Sans CN Bold"/>
                <a:cs typeface="Source Han Sans CN Bold"/>
              </a:rPr>
              <a:t>BY YUSHEN</a:t>
            </a: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0522857" y="-841829"/>
            <a:ext cx="1663700" cy="3454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noFill/>
                <a:latin typeface="Source Han Sans CN Bold"/>
                <a:ea typeface="Source Han Sans CN Bold"/>
                <a:cs typeface="Source Han Sans CN Bold"/>
              </a:rPr>
              <a:t>BY YUSHEN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0" y="11706"/>
            <a:ext cx="12192000" cy="683458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 rot="18874334">
            <a:off x="10402493" y="2339089"/>
            <a:ext cx="1473182" cy="27212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8874334">
            <a:off x="5706926" y="6558922"/>
            <a:ext cx="1473182" cy="27212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8874334">
            <a:off x="4479178" y="6867841"/>
            <a:ext cx="1473182" cy="27212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-308919" y="5961600"/>
            <a:ext cx="3385494" cy="53187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8874334">
            <a:off x="5737912" y="5350647"/>
            <a:ext cx="1880568" cy="272129"/>
          </a:xfrm>
          <a:prstGeom prst="roundRect">
            <a:avLst>
              <a:gd name="adj" fmla="val 50000"/>
            </a:avLst>
          </a:prstGeom>
          <a:noFill/>
          <a:ln w="381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2679296">
            <a:off x="6320733" y="1566161"/>
            <a:ext cx="389237" cy="389237"/>
          </a:xfrm>
          <a:prstGeom prst="plus">
            <a:avLst>
              <a:gd name="adj" fmla="val 41667"/>
            </a:avLst>
          </a:pr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2679296">
            <a:off x="4648933" y="5332102"/>
            <a:ext cx="389237" cy="389237"/>
          </a:xfrm>
          <a:prstGeom prst="plus">
            <a:avLst>
              <a:gd name="adj" fmla="val 41667"/>
            </a:avLst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2679296">
            <a:off x="8090520" y="5999334"/>
            <a:ext cx="389237" cy="389237"/>
          </a:xfrm>
          <a:prstGeom prst="plus">
            <a:avLst>
              <a:gd name="adj" fmla="val 41667"/>
            </a:avLst>
          </a:pr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2679296">
            <a:off x="11283112" y="2900750"/>
            <a:ext cx="389237" cy="389237"/>
          </a:xfrm>
          <a:prstGeom prst="plus">
            <a:avLst>
              <a:gd name="adj" fmla="val 41667"/>
            </a:avLst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5400000">
            <a:off x="8840940" y="3792789"/>
            <a:ext cx="2414560" cy="2414557"/>
          </a:xfrm>
          <a:custGeom>
            <a:avLst/>
            <a:gdLst>
              <a:gd name="connsiteX0" fmla="*/ 4421 w 2414560"/>
              <a:gd name="connsiteY0" fmla="*/ 3 h 2414557"/>
              <a:gd name="connsiteX1" fmla="*/ 2414560 w 2414560"/>
              <a:gd name="connsiteY1" fmla="*/ 2414557 h 2414557"/>
              <a:gd name="connsiteX2" fmla="*/ 0 w 2414560"/>
              <a:gd name="connsiteY2" fmla="*/ 2414557 h 2414557"/>
              <a:gd name="connsiteX3" fmla="*/ 4025 w 2414560"/>
              <a:gd name="connsiteY3" fmla="*/ 0 h 2414557"/>
              <a:gd name="connsiteX4" fmla="*/ 8567201 w 10977736"/>
              <a:gd name="connsiteY4" fmla="*/ 813070 h 3227627"/>
            </a:gdLst>
            <a:ahLst/>
            <a:cxnLst/>
            <a:rect l="l" t="t" r="r" b="b"/>
            <a:pathLst>
              <a:path w="2414560" h="2414557" stroke="0" extrusionOk="0">
                <a:moveTo>
                  <a:pt x="4025" y="0"/>
                </a:moveTo>
                <a:cubicBezTo>
                  <a:pt x="1335976" y="2220"/>
                  <a:pt x="2414560" y="1082604"/>
                  <a:pt x="2414560" y="2414557"/>
                </a:cubicBezTo>
                <a:lnTo>
                  <a:pt x="0" y="2414557"/>
                </a:lnTo>
                <a:cubicBezTo>
                  <a:pt x="1342" y="1609705"/>
                  <a:pt x="2683" y="804852"/>
                  <a:pt x="4025" y="0"/>
                </a:cubicBezTo>
                <a:close/>
              </a:path>
              <a:path w="2414560" h="2414557" fill="none">
                <a:moveTo>
                  <a:pt x="4421" y="3"/>
                </a:moveTo>
                <a:cubicBezTo>
                  <a:pt x="1335976" y="2220"/>
                  <a:pt x="2414560" y="1082604"/>
                  <a:pt x="2414560" y="2414557"/>
                </a:cubicBezTo>
              </a:path>
            </a:pathLst>
          </a:custGeom>
          <a:noFill/>
          <a:ln w="317500" cap="rnd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9022302">
            <a:off x="7412104" y="278274"/>
            <a:ext cx="2414560" cy="2414557"/>
          </a:xfrm>
          <a:custGeom>
            <a:avLst/>
            <a:gdLst>
              <a:gd name="connsiteX0" fmla="*/ 4421 w 2414560"/>
              <a:gd name="connsiteY0" fmla="*/ 3 h 2414557"/>
              <a:gd name="connsiteX1" fmla="*/ 2414560 w 2414560"/>
              <a:gd name="connsiteY1" fmla="*/ 2414557 h 2414557"/>
              <a:gd name="connsiteX2" fmla="*/ 0 w 2414560"/>
              <a:gd name="connsiteY2" fmla="*/ 2414557 h 2414557"/>
              <a:gd name="connsiteX3" fmla="*/ 4025 w 2414560"/>
              <a:gd name="connsiteY3" fmla="*/ 0 h 2414557"/>
              <a:gd name="connsiteX4" fmla="*/ 8567201 w 10977736"/>
              <a:gd name="connsiteY4" fmla="*/ 813070 h 3227627"/>
            </a:gdLst>
            <a:ahLst/>
            <a:cxnLst/>
            <a:rect l="l" t="t" r="r" b="b"/>
            <a:pathLst>
              <a:path w="2414560" h="2414557" stroke="0" extrusionOk="0">
                <a:moveTo>
                  <a:pt x="4025" y="0"/>
                </a:moveTo>
                <a:cubicBezTo>
                  <a:pt x="1335976" y="2220"/>
                  <a:pt x="2414560" y="1082604"/>
                  <a:pt x="2414560" y="2414557"/>
                </a:cubicBezTo>
                <a:lnTo>
                  <a:pt x="0" y="2414557"/>
                </a:lnTo>
                <a:cubicBezTo>
                  <a:pt x="1342" y="1609705"/>
                  <a:pt x="2683" y="804852"/>
                  <a:pt x="4025" y="0"/>
                </a:cubicBezTo>
                <a:close/>
              </a:path>
              <a:path w="2414560" h="2414557" fill="none">
                <a:moveTo>
                  <a:pt x="4421" y="3"/>
                </a:moveTo>
                <a:cubicBezTo>
                  <a:pt x="1335976" y="2220"/>
                  <a:pt x="2414560" y="1082604"/>
                  <a:pt x="2414560" y="2414557"/>
                </a:cubicBezTo>
              </a:path>
            </a:pathLst>
          </a:custGeom>
          <a:noFill/>
          <a:ln w="317500" cap="rnd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alphaModFix/>
          </a:blip>
          <a:srcRect l="21866" r="21866"/>
          <a:stretch>
            <a:fillRect/>
          </a:stretch>
        </p:blipFill>
        <p:spPr>
          <a:xfrm>
            <a:off x="6185274" y="1227226"/>
            <a:ext cx="4648548" cy="4648548"/>
          </a:xfrm>
          <a:custGeom>
            <a:avLst/>
            <a:gdLst/>
            <a:ahLst/>
            <a:cxnLst/>
            <a:rect l="l" t="t" r="r" b="b"/>
            <a:pathLst>
              <a:path w="4648200" h="4648200">
                <a:moveTo>
                  <a:pt x="2324274" y="0"/>
                </a:moveTo>
                <a:cubicBezTo>
                  <a:pt x="3607935" y="0"/>
                  <a:pt x="4648548" y="1040613"/>
                  <a:pt x="4648548" y="2324274"/>
                </a:cubicBezTo>
                <a:cubicBezTo>
                  <a:pt x="4648548" y="3607935"/>
                  <a:pt x="3607935" y="4648548"/>
                  <a:pt x="2324274" y="4648548"/>
                </a:cubicBezTo>
                <a:cubicBezTo>
                  <a:pt x="1040613" y="4648548"/>
                  <a:pt x="0" y="3607935"/>
                  <a:pt x="0" y="2324274"/>
                </a:cubicBezTo>
                <a:cubicBezTo>
                  <a:pt x="0" y="1040613"/>
                  <a:pt x="1040613" y="0"/>
                  <a:pt x="232427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8" name="标题 1"/>
          <p:cNvSpPr txBox="1"/>
          <p:nvPr/>
        </p:nvSpPr>
        <p:spPr>
          <a:xfrm>
            <a:off x="161701" y="1334916"/>
            <a:ext cx="6340721" cy="32982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>
              <a:lnSpc>
                <a:spcPct val="130000"/>
              </a:lnSpc>
            </a:pPr>
            <a:r>
              <a:rPr kumimoji="1" lang="en-US" altLang="zh-CN" sz="4300" dirty="0">
                <a:ln w="12700">
                  <a:noFill/>
                </a:ln>
                <a:solidFill>
                  <a:srgbClr val="197BFB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Linux in embedded applications </a:t>
            </a:r>
            <a:r>
              <a:rPr kumimoji="1" lang="en-US" altLang="zh-CN" sz="1400" dirty="0">
                <a:ln w="12700">
                  <a:noFill/>
                </a:ln>
                <a:solidFill>
                  <a:srgbClr val="197BFB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Linux在嵌入式中的应用</a:t>
            </a:r>
          </a:p>
          <a:p>
            <a:pPr algn="l">
              <a:lnSpc>
                <a:spcPct val="130000"/>
              </a:lnSpc>
            </a:pPr>
            <a:endParaRPr kumimoji="1" lang="zh-CN" altLang="en-US" dirty="0"/>
          </a:p>
        </p:txBody>
      </p:sp>
      <p:sp>
        <p:nvSpPr>
          <p:cNvPr id="19" name="标题 1"/>
          <p:cNvSpPr txBox="1"/>
          <p:nvPr/>
        </p:nvSpPr>
        <p:spPr>
          <a:xfrm>
            <a:off x="653851" y="5009409"/>
            <a:ext cx="1783775" cy="425164"/>
          </a:xfrm>
          <a:prstGeom prst="roundRect">
            <a:avLst/>
          </a:pr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732378" y="5048320"/>
            <a:ext cx="1626721" cy="348153"/>
          </a:xfrm>
          <a:prstGeom prst="roundRect">
            <a:avLst>
              <a:gd name="adj" fmla="val 50000"/>
            </a:avLst>
          </a:prstGeom>
          <a:noFill/>
          <a:ln w="381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Reporter：Chris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>
            <a:off x="2676427" y="5009409"/>
            <a:ext cx="1783775" cy="425164"/>
          </a:xfrm>
          <a:prstGeom prst="roundRect">
            <a:avLst/>
          </a:pr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2754954" y="5048320"/>
            <a:ext cx="1626721" cy="348153"/>
          </a:xfrm>
          <a:prstGeom prst="roundRect">
            <a:avLst>
              <a:gd name="adj" fmla="val 50000"/>
            </a:avLst>
          </a:prstGeom>
          <a:noFill/>
          <a:ln w="381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2024.12.1</a:t>
            </a:r>
            <a:endParaRPr kumimoji="1"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ACB181E9-952C-A63F-FE93-68EABDBB12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" r="765"/>
          <a:stretch/>
        </p:blipFill>
        <p:spPr>
          <a:xfrm>
            <a:off x="361351" y="346823"/>
            <a:ext cx="1022477" cy="1038371"/>
          </a:xfrm>
          <a:prstGeom prst="ellipse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04582-10FA-570C-58CC-451D78C22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AE80EE-84AA-36F1-7C0F-7F9BCC8D7385}"/>
              </a:ext>
            </a:extLst>
          </p:cNvPr>
          <p:cNvSpPr txBox="1"/>
          <p:nvPr/>
        </p:nvSpPr>
        <p:spPr>
          <a:xfrm>
            <a:off x="10522857" y="-841829"/>
            <a:ext cx="1663700" cy="3454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noFill/>
                <a:latin typeface="Source Han Sans CN Bold"/>
                <a:ea typeface="Source Han Sans CN Bold"/>
                <a:cs typeface="Source Han Sans CN Bold"/>
              </a:rPr>
              <a:t>BY YUSHEN</a:t>
            </a:r>
            <a:endParaRPr kumimoji="1" lang="zh-CN" altLang="en-US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64AA4F31-A4B1-0EE2-A3CE-CB7504320077}"/>
              </a:ext>
            </a:extLst>
          </p:cNvPr>
          <p:cNvSpPr txBox="1"/>
          <p:nvPr/>
        </p:nvSpPr>
        <p:spPr>
          <a:xfrm>
            <a:off x="10522857" y="-841829"/>
            <a:ext cx="1663700" cy="3454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noFill/>
                <a:latin typeface="Source Han Sans CN Bold"/>
                <a:ea typeface="Source Han Sans CN Bold"/>
                <a:cs typeface="Source Han Sans CN Bold"/>
              </a:rPr>
              <a:t>BY YUSHEN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51C49C-75B4-668A-1362-C207EBC2F59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flipH="1">
            <a:off x="0" y="11706"/>
            <a:ext cx="12192000" cy="683458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B4A74C08-E9B5-C543-9EF9-6396F0680F83}"/>
              </a:ext>
            </a:extLst>
          </p:cNvPr>
          <p:cNvSpPr txBox="1"/>
          <p:nvPr/>
        </p:nvSpPr>
        <p:spPr>
          <a:xfrm rot="2725666" flipH="1">
            <a:off x="235717" y="2247839"/>
            <a:ext cx="1473182" cy="27212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749D5ADA-23D5-D6FA-681C-2749FEC7085C}"/>
              </a:ext>
            </a:extLst>
          </p:cNvPr>
          <p:cNvSpPr txBox="1"/>
          <p:nvPr/>
        </p:nvSpPr>
        <p:spPr>
          <a:xfrm rot="2725666" flipH="1">
            <a:off x="4931284" y="6467672"/>
            <a:ext cx="1473182" cy="27212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EE7ED849-EA83-B390-1D2C-2B556E3769D3}"/>
              </a:ext>
            </a:extLst>
          </p:cNvPr>
          <p:cNvSpPr txBox="1"/>
          <p:nvPr/>
        </p:nvSpPr>
        <p:spPr>
          <a:xfrm rot="2725666" flipH="1">
            <a:off x="6159032" y="6776591"/>
            <a:ext cx="1473182" cy="27212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F338A172-CF29-91A1-4257-82CDC79E4B72}"/>
              </a:ext>
            </a:extLst>
          </p:cNvPr>
          <p:cNvSpPr txBox="1"/>
          <p:nvPr/>
        </p:nvSpPr>
        <p:spPr>
          <a:xfrm rot="2725666" flipH="1">
            <a:off x="4492912" y="5259397"/>
            <a:ext cx="1880568" cy="272129"/>
          </a:xfrm>
          <a:prstGeom prst="roundRect">
            <a:avLst>
              <a:gd name="adj" fmla="val 50000"/>
            </a:avLst>
          </a:prstGeom>
          <a:noFill/>
          <a:ln w="381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54164646-3C9F-A632-1772-5EA4611FCF3B}"/>
              </a:ext>
            </a:extLst>
          </p:cNvPr>
          <p:cNvSpPr txBox="1"/>
          <p:nvPr/>
        </p:nvSpPr>
        <p:spPr>
          <a:xfrm rot="18920704" flipH="1">
            <a:off x="10657968" y="5765855"/>
            <a:ext cx="389237" cy="389237"/>
          </a:xfrm>
          <a:prstGeom prst="plus">
            <a:avLst>
              <a:gd name="adj" fmla="val 41667"/>
            </a:avLst>
          </a:pr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8A258277-9AEA-91F5-9CAD-F574FE2FE8DD}"/>
              </a:ext>
            </a:extLst>
          </p:cNvPr>
          <p:cNvSpPr txBox="1"/>
          <p:nvPr/>
        </p:nvSpPr>
        <p:spPr>
          <a:xfrm rot="18920704" flipH="1">
            <a:off x="7463747" y="5021777"/>
            <a:ext cx="389237" cy="389237"/>
          </a:xfrm>
          <a:prstGeom prst="plus">
            <a:avLst>
              <a:gd name="adj" fmla="val 41667"/>
            </a:avLst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F2C19BE3-2CE0-E01C-0E54-A28D6E71441C}"/>
              </a:ext>
            </a:extLst>
          </p:cNvPr>
          <p:cNvSpPr txBox="1"/>
          <p:nvPr/>
        </p:nvSpPr>
        <p:spPr>
          <a:xfrm rot="18920704" flipH="1">
            <a:off x="3631635" y="5908084"/>
            <a:ext cx="389237" cy="389237"/>
          </a:xfrm>
          <a:prstGeom prst="plus">
            <a:avLst>
              <a:gd name="adj" fmla="val 41667"/>
            </a:avLst>
          </a:pr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E954F6E4-0926-5713-BC33-986F72D2180C}"/>
              </a:ext>
            </a:extLst>
          </p:cNvPr>
          <p:cNvSpPr txBox="1"/>
          <p:nvPr/>
        </p:nvSpPr>
        <p:spPr>
          <a:xfrm rot="18920704" flipH="1">
            <a:off x="439043" y="2809500"/>
            <a:ext cx="389237" cy="389237"/>
          </a:xfrm>
          <a:prstGeom prst="plus">
            <a:avLst>
              <a:gd name="adj" fmla="val 41667"/>
            </a:avLst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F8721613-BF02-DF81-D9AA-13C34082D622}"/>
              </a:ext>
            </a:extLst>
          </p:cNvPr>
          <p:cNvSpPr txBox="1"/>
          <p:nvPr/>
        </p:nvSpPr>
        <p:spPr>
          <a:xfrm rot="16200000" flipH="1">
            <a:off x="855892" y="3701539"/>
            <a:ext cx="2414560" cy="2414557"/>
          </a:xfrm>
          <a:custGeom>
            <a:avLst/>
            <a:gdLst>
              <a:gd name="connsiteX0" fmla="*/ 4421 w 2414560"/>
              <a:gd name="connsiteY0" fmla="*/ 3 h 2414557"/>
              <a:gd name="connsiteX1" fmla="*/ 2414560 w 2414560"/>
              <a:gd name="connsiteY1" fmla="*/ 2414557 h 2414557"/>
              <a:gd name="connsiteX2" fmla="*/ 0 w 2414560"/>
              <a:gd name="connsiteY2" fmla="*/ 2414557 h 2414557"/>
              <a:gd name="connsiteX3" fmla="*/ 4025 w 2414560"/>
              <a:gd name="connsiteY3" fmla="*/ 0 h 2414557"/>
              <a:gd name="connsiteX4" fmla="*/ 8567201 w 10977736"/>
              <a:gd name="connsiteY4" fmla="*/ 813070 h 3227627"/>
            </a:gdLst>
            <a:ahLst/>
            <a:cxnLst/>
            <a:rect l="l" t="t" r="r" b="b"/>
            <a:pathLst>
              <a:path w="2414560" h="2414557" stroke="0" extrusionOk="0">
                <a:moveTo>
                  <a:pt x="4025" y="0"/>
                </a:moveTo>
                <a:cubicBezTo>
                  <a:pt x="1335976" y="2220"/>
                  <a:pt x="2414560" y="1082604"/>
                  <a:pt x="2414560" y="2414557"/>
                </a:cubicBezTo>
                <a:lnTo>
                  <a:pt x="0" y="2414557"/>
                </a:lnTo>
                <a:cubicBezTo>
                  <a:pt x="1342" y="1609705"/>
                  <a:pt x="2683" y="804852"/>
                  <a:pt x="4025" y="0"/>
                </a:cubicBezTo>
                <a:close/>
              </a:path>
              <a:path w="2414560" h="2414557" fill="none">
                <a:moveTo>
                  <a:pt x="4421" y="3"/>
                </a:moveTo>
                <a:cubicBezTo>
                  <a:pt x="1335976" y="2220"/>
                  <a:pt x="2414560" y="1082604"/>
                  <a:pt x="2414560" y="2414557"/>
                </a:cubicBezTo>
              </a:path>
            </a:pathLst>
          </a:custGeom>
          <a:noFill/>
          <a:ln w="317500" cap="rnd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9E2C3943-C759-041A-593B-B4A32E2DE114}"/>
              </a:ext>
            </a:extLst>
          </p:cNvPr>
          <p:cNvSpPr txBox="1"/>
          <p:nvPr/>
        </p:nvSpPr>
        <p:spPr>
          <a:xfrm rot="2755188" flipH="1">
            <a:off x="2412563" y="201996"/>
            <a:ext cx="2414560" cy="2414557"/>
          </a:xfrm>
          <a:custGeom>
            <a:avLst/>
            <a:gdLst>
              <a:gd name="connsiteX0" fmla="*/ 4421 w 2414560"/>
              <a:gd name="connsiteY0" fmla="*/ 3 h 2414557"/>
              <a:gd name="connsiteX1" fmla="*/ 2414560 w 2414560"/>
              <a:gd name="connsiteY1" fmla="*/ 2414557 h 2414557"/>
              <a:gd name="connsiteX2" fmla="*/ 0 w 2414560"/>
              <a:gd name="connsiteY2" fmla="*/ 2414557 h 2414557"/>
              <a:gd name="connsiteX3" fmla="*/ 4025 w 2414560"/>
              <a:gd name="connsiteY3" fmla="*/ 0 h 2414557"/>
              <a:gd name="connsiteX4" fmla="*/ 8567201 w 10977736"/>
              <a:gd name="connsiteY4" fmla="*/ 813070 h 3227627"/>
            </a:gdLst>
            <a:ahLst/>
            <a:cxnLst/>
            <a:rect l="l" t="t" r="r" b="b"/>
            <a:pathLst>
              <a:path w="2414560" h="2414557" stroke="0" extrusionOk="0">
                <a:moveTo>
                  <a:pt x="4025" y="0"/>
                </a:moveTo>
                <a:cubicBezTo>
                  <a:pt x="1335976" y="2220"/>
                  <a:pt x="2414560" y="1082604"/>
                  <a:pt x="2414560" y="2414557"/>
                </a:cubicBezTo>
                <a:lnTo>
                  <a:pt x="0" y="2414557"/>
                </a:lnTo>
                <a:cubicBezTo>
                  <a:pt x="1342" y="1609705"/>
                  <a:pt x="2683" y="804852"/>
                  <a:pt x="4025" y="0"/>
                </a:cubicBezTo>
                <a:close/>
              </a:path>
              <a:path w="2414560" h="2414557" fill="none">
                <a:moveTo>
                  <a:pt x="4421" y="3"/>
                </a:moveTo>
                <a:cubicBezTo>
                  <a:pt x="1335976" y="2220"/>
                  <a:pt x="2414560" y="1082604"/>
                  <a:pt x="2414560" y="2414557"/>
                </a:cubicBezTo>
              </a:path>
            </a:pathLst>
          </a:custGeom>
          <a:noFill/>
          <a:ln w="317500" cap="rnd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C8DA9EE5-FEE5-D033-1C7F-F3181C181C19}"/>
              </a:ext>
            </a:extLst>
          </p:cNvPr>
          <p:cNvSpPr txBox="1"/>
          <p:nvPr/>
        </p:nvSpPr>
        <p:spPr>
          <a:xfrm>
            <a:off x="6190023" y="3114109"/>
            <a:ext cx="5470396" cy="21934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20000"/>
              </a:lnSpc>
            </a:pPr>
            <a:r>
              <a:rPr kumimoji="1" lang="en-US" altLang="zh-CN" sz="4400" dirty="0">
                <a:ln w="12700">
                  <a:noFill/>
                </a:ln>
                <a:solidFill>
                  <a:srgbClr val="197BFB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Root File </a:t>
            </a:r>
            <a:r>
              <a:rPr kumimoji="1" lang="en-US" altLang="zh-CN" sz="4400" dirty="0" err="1">
                <a:ln w="12700">
                  <a:noFill/>
                </a:ln>
                <a:solidFill>
                  <a:srgbClr val="197BFB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System</a:t>
            </a:r>
            <a:r>
              <a:rPr kumimoji="1" lang="en-US" altLang="zh-CN" sz="2800" dirty="0" err="1">
                <a:ln w="12700">
                  <a:noFill/>
                </a:ln>
                <a:solidFill>
                  <a:srgbClr val="197BFB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根文件系统</a:t>
            </a:r>
            <a:endParaRPr kumimoji="1" lang="zh-CN" altLang="en-US" sz="2800" dirty="0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7CC6DD90-30F1-167B-9464-8AE6A1663C71}"/>
              </a:ext>
            </a:extLst>
          </p:cNvPr>
          <p:cNvSpPr txBox="1"/>
          <p:nvPr/>
        </p:nvSpPr>
        <p:spPr>
          <a:xfrm>
            <a:off x="8105775" y="766774"/>
            <a:ext cx="3373982" cy="243751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A74330C-0422-8416-DD92-96B7E8A37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6" r="21866"/>
          <a:stretch/>
        </p:blipFill>
        <p:spPr>
          <a:xfrm>
            <a:off x="1239722" y="1180193"/>
            <a:ext cx="4648548" cy="4648548"/>
          </a:xfrm>
          <a:custGeom>
            <a:avLst/>
            <a:gdLst/>
            <a:ahLst/>
            <a:cxnLst/>
            <a:rect l="l" t="t" r="r" b="b"/>
            <a:pathLst>
              <a:path w="4648200" h="4648200">
                <a:moveTo>
                  <a:pt x="2324274" y="0"/>
                </a:moveTo>
                <a:cubicBezTo>
                  <a:pt x="3607935" y="0"/>
                  <a:pt x="4648548" y="1040613"/>
                  <a:pt x="4648548" y="2324274"/>
                </a:cubicBezTo>
                <a:cubicBezTo>
                  <a:pt x="4648548" y="3607935"/>
                  <a:pt x="3607935" y="4648548"/>
                  <a:pt x="2324274" y="4648548"/>
                </a:cubicBezTo>
                <a:cubicBezTo>
                  <a:pt x="1040613" y="4648548"/>
                  <a:pt x="0" y="3607935"/>
                  <a:pt x="0" y="2324274"/>
                </a:cubicBezTo>
                <a:cubicBezTo>
                  <a:pt x="0" y="1040613"/>
                  <a:pt x="1040613" y="0"/>
                  <a:pt x="2324274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FF31401-3125-DF49-9B7C-EB9271792E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" r="765"/>
          <a:stretch/>
        </p:blipFill>
        <p:spPr>
          <a:xfrm>
            <a:off x="10335512" y="622299"/>
            <a:ext cx="1022477" cy="103837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07711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alphaModFix/>
          </a:blip>
          <a:srcRect l="12890" r="12890"/>
          <a:stretch>
            <a:fillRect/>
          </a:stretch>
        </p:blipFill>
        <p:spPr>
          <a:xfrm>
            <a:off x="6959602" y="1450069"/>
            <a:ext cx="2177143" cy="1569359"/>
          </a:xfrm>
          <a:custGeom>
            <a:avLst/>
            <a:gdLst/>
            <a:ahLst/>
            <a:cxnLst/>
            <a:rect l="l" t="t" r="r" b="b"/>
            <a:pathLst>
              <a:path w="2177143" h="1569359">
                <a:moveTo>
                  <a:pt x="0" y="0"/>
                </a:moveTo>
                <a:lnTo>
                  <a:pt x="2177143" y="0"/>
                </a:lnTo>
                <a:lnTo>
                  <a:pt x="2177143" y="1569359"/>
                </a:lnTo>
                <a:lnTo>
                  <a:pt x="0" y="156935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alphaModFix/>
          </a:blip>
          <a:srcRect t="3268" b="3268"/>
          <a:stretch>
            <a:fillRect/>
          </a:stretch>
        </p:blipFill>
        <p:spPr>
          <a:xfrm>
            <a:off x="9245601" y="1450069"/>
            <a:ext cx="2177143" cy="1569359"/>
          </a:xfrm>
          <a:custGeom>
            <a:avLst/>
            <a:gdLst/>
            <a:ahLst/>
            <a:cxnLst/>
            <a:rect l="l" t="t" r="r" b="b"/>
            <a:pathLst>
              <a:path w="2177143" h="1569359">
                <a:moveTo>
                  <a:pt x="0" y="0"/>
                </a:moveTo>
                <a:lnTo>
                  <a:pt x="2177143" y="0"/>
                </a:lnTo>
                <a:lnTo>
                  <a:pt x="2177143" y="1569359"/>
                </a:lnTo>
                <a:lnTo>
                  <a:pt x="0" y="156935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alphaModFix/>
          </a:blip>
          <a:srcRect t="3268" b="3268"/>
          <a:stretch>
            <a:fillRect/>
          </a:stretch>
        </p:blipFill>
        <p:spPr>
          <a:xfrm>
            <a:off x="9245601" y="3126466"/>
            <a:ext cx="2177143" cy="1569359"/>
          </a:xfrm>
          <a:custGeom>
            <a:avLst/>
            <a:gdLst/>
            <a:ahLst/>
            <a:cxnLst/>
            <a:rect l="l" t="t" r="r" b="b"/>
            <a:pathLst>
              <a:path w="2177143" h="1569359">
                <a:moveTo>
                  <a:pt x="0" y="0"/>
                </a:moveTo>
                <a:lnTo>
                  <a:pt x="2177143" y="0"/>
                </a:lnTo>
                <a:lnTo>
                  <a:pt x="2177143" y="1569359"/>
                </a:lnTo>
                <a:lnTo>
                  <a:pt x="0" y="156935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0" y="1450067"/>
            <a:ext cx="6850746" cy="5095948"/>
          </a:xfrm>
          <a:prstGeom prst="rect">
            <a:avLst/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alphaModFix/>
          </a:blip>
          <a:srcRect l="8815" r="8815"/>
          <a:stretch>
            <a:fillRect/>
          </a:stretch>
        </p:blipFill>
        <p:spPr>
          <a:xfrm>
            <a:off x="9245601" y="4802863"/>
            <a:ext cx="2177143" cy="1569359"/>
          </a:xfrm>
          <a:custGeom>
            <a:avLst/>
            <a:gdLst/>
            <a:ahLst/>
            <a:cxnLst/>
            <a:rect l="l" t="t" r="r" b="b"/>
            <a:pathLst>
              <a:path w="2177143" h="1569359">
                <a:moveTo>
                  <a:pt x="0" y="0"/>
                </a:moveTo>
                <a:lnTo>
                  <a:pt x="2177143" y="0"/>
                </a:lnTo>
                <a:lnTo>
                  <a:pt x="2177143" y="1569359"/>
                </a:lnTo>
                <a:lnTo>
                  <a:pt x="0" y="156935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alphaModFix/>
          </a:blip>
          <a:srcRect t="3268" b="3268"/>
          <a:stretch>
            <a:fillRect/>
          </a:stretch>
        </p:blipFill>
        <p:spPr>
          <a:xfrm>
            <a:off x="6959602" y="3126466"/>
            <a:ext cx="2177143" cy="1569359"/>
          </a:xfrm>
          <a:custGeom>
            <a:avLst/>
            <a:gdLst/>
            <a:ahLst/>
            <a:cxnLst/>
            <a:rect l="l" t="t" r="r" b="b"/>
            <a:pathLst>
              <a:path w="2177143" h="1569359">
                <a:moveTo>
                  <a:pt x="0" y="0"/>
                </a:moveTo>
                <a:lnTo>
                  <a:pt x="2177143" y="0"/>
                </a:lnTo>
                <a:lnTo>
                  <a:pt x="2177143" y="1569359"/>
                </a:lnTo>
                <a:lnTo>
                  <a:pt x="0" y="156935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1" name="标题 1"/>
          <p:cNvSpPr txBox="1"/>
          <p:nvPr/>
        </p:nvSpPr>
        <p:spPr>
          <a:xfrm>
            <a:off x="1398240" y="2086491"/>
            <a:ext cx="5218774" cy="10834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398241" y="1689741"/>
            <a:ext cx="5218774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 dirty="0">
                <a:ln w="12700">
                  <a:noFill/>
                </a:ln>
                <a:solidFill>
                  <a:srgbClr val="197BFB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Composition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1412343" y="1747790"/>
            <a:ext cx="5438403" cy="20648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40000"/>
              </a:lnSpc>
            </a:pP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
bin：</a:t>
            </a:r>
            <a:r>
              <a:rPr lang="en-US" altLang="zh-CN" b="0" i="0" dirty="0">
                <a:solidFill>
                  <a:srgbClr val="2A2B2E"/>
                </a:solidFill>
                <a:effectLst/>
                <a:latin typeface="PingFang SC"/>
              </a:rPr>
              <a:t> 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</a:rPr>
              <a:t>Store binary executable files 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</a:rPr>
              <a:t>存储二进制可执行文件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</a:rPr>
              <a:t>。
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</a:rPr>
              <a:t>sbin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</a:rPr>
              <a:t>： Storage system manager  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</a:rPr>
              <a:t>存储系统管理程序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</a:rPr>
              <a:t>。
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</a:rPr>
              <a:t>etc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</a:rPr>
              <a:t>： Storage system configuration file  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</a:rPr>
              <a:t>存储系统配置文件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</a:rPr>
              <a:t>。
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</a:rPr>
              <a:t>usr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</a:rPr>
              <a:t>： Store user applications and data  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</a:rPr>
              <a:t>存储用户应用程序和数据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</a:rPr>
              <a:t>。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/>
              <a:ea typeface="Source Han Sans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660400" y="1689061"/>
            <a:ext cx="532315" cy="532315"/>
          </a:xfrm>
          <a:prstGeom prst="rect">
            <a:avLst/>
          </a:pr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75459" y="1818230"/>
            <a:ext cx="302196" cy="273976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417179" y="4111524"/>
            <a:ext cx="5218774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 dirty="0">
                <a:ln w="12700">
                  <a:noFill/>
                </a:ln>
                <a:solidFill>
                  <a:srgbClr val="197BFB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construction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1421812" y="4209430"/>
            <a:ext cx="5218774" cy="20648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endParaRPr kumimoji="1" lang="en-US" altLang="zh-CN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/>
              <a:ea typeface="Source Han Sans"/>
              <a:cs typeface="Source Han Sans"/>
            </a:endParaRPr>
          </a:p>
          <a:p>
            <a:pPr algn="l">
              <a:lnSpc>
                <a:spcPct val="140000"/>
              </a:lnSpc>
            </a:pP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The structure of the root file system is hierarchical, starting from the </a:t>
            </a:r>
            <a:r>
              <a:rPr kumimoji="1" lang="en-US" altLang="zh-CN" sz="1600" dirty="0">
                <a:ln w="12700">
                  <a:noFill/>
                </a:ln>
                <a:solidFill>
                  <a:srgbClr val="FF0000"/>
                </a:solidFill>
                <a:latin typeface="Source Han Sans"/>
                <a:ea typeface="Source Han Sans"/>
                <a:cs typeface="Source Han Sans"/>
              </a:rPr>
              <a:t>root directory {  /  }  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and containing subdirectories and files in 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sequence.根文件系统的结构是分层的，从根目录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“/”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开始，依次包含各个子目录和文件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sz="2400" dirty="0"/>
          </a:p>
        </p:txBody>
      </p:sp>
      <p:sp>
        <p:nvSpPr>
          <p:cNvPr id="19" name="标题 1"/>
          <p:cNvSpPr txBox="1"/>
          <p:nvPr/>
        </p:nvSpPr>
        <p:spPr>
          <a:xfrm>
            <a:off x="679338" y="4110844"/>
            <a:ext cx="532315" cy="532315"/>
          </a:xfrm>
          <a:prstGeom prst="rect">
            <a:avLst/>
          </a:pr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794397" y="4240013"/>
            <a:ext cx="302196" cy="273976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Root File System</a:t>
            </a:r>
            <a:endParaRPr kumimoji="1" lang="zh-CN" altLang="en-US" dirty="0"/>
          </a:p>
        </p:txBody>
      </p:sp>
      <p:sp>
        <p:nvSpPr>
          <p:cNvPr id="23" name="标题 1"/>
          <p:cNvSpPr txBox="1"/>
          <p:nvPr/>
        </p:nvSpPr>
        <p:spPr>
          <a:xfrm rot="540000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19381400" flipH="1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ahLst/>
            <a:cxnLst/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/>
          <p:nvPr/>
        </p:nvSpPr>
        <p:spPr>
          <a:xfrm>
            <a:off x="1635761" y="1456634"/>
            <a:ext cx="8249762" cy="4550468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145924" y="1555805"/>
            <a:ext cx="3229436" cy="4401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000" dirty="0">
                <a:ln w="12700">
                  <a:noFill/>
                </a:ln>
                <a:solidFill>
                  <a:srgbClr val="197BFB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Type </a:t>
            </a:r>
            <a:endParaRPr kumimoji="1" lang="zh-CN" altLang="en-US" sz="2400" dirty="0"/>
          </a:p>
        </p:txBody>
      </p:sp>
      <p:sp>
        <p:nvSpPr>
          <p:cNvPr id="12" name="标题 1"/>
          <p:cNvSpPr txBox="1"/>
          <p:nvPr/>
        </p:nvSpPr>
        <p:spPr>
          <a:xfrm>
            <a:off x="1838961" y="2188525"/>
            <a:ext cx="7659752" cy="504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500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001521" y="2430027"/>
            <a:ext cx="7659752" cy="412839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kumimoji="1" lang="en-US" altLang="zh-CN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EXT3/EXT4</a:t>
            </a:r>
            <a:r>
              <a:rPr kumimoji="1" lang="en-US" altLang="zh-CN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：A </a:t>
            </a:r>
            <a:r>
              <a:rPr kumimoji="1" lang="en-US" altLang="zh-CN" b="1" dirty="0">
                <a:ln w="12700">
                  <a:noFill/>
                </a:ln>
                <a:solidFill>
                  <a:srgbClr val="FF0000"/>
                </a:solidFill>
                <a:latin typeface="Source Han Sans"/>
                <a:ea typeface="Source Han Sans"/>
                <a:cs typeface="Source Han Sans"/>
              </a:rPr>
              <a:t>traditional</a:t>
            </a:r>
            <a:r>
              <a:rPr kumimoji="1" lang="en-US" altLang="zh-CN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 Linux file system that supports large files and high </a:t>
            </a:r>
            <a:r>
              <a:rPr kumimoji="1" lang="en-US" altLang="zh-CN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performance.传统的Linux文件系统，支持大文件和高性能</a:t>
            </a:r>
            <a:r>
              <a:rPr kumimoji="1" lang="en-US" altLang="zh-CN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</a:p>
          <a:p>
            <a:pPr>
              <a:lnSpc>
                <a:spcPct val="150000"/>
              </a:lnSpc>
            </a:pPr>
            <a:r>
              <a:rPr kumimoji="1" lang="en-US" altLang="zh-CN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YAFFS/YAFFS2</a:t>
            </a:r>
            <a:r>
              <a:rPr kumimoji="1" lang="en-US" altLang="zh-CN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： File system designed specifically for </a:t>
            </a:r>
            <a:r>
              <a:rPr kumimoji="1" lang="en-US" altLang="zh-CN" b="1" dirty="0">
                <a:ln w="12700">
                  <a:noFill/>
                </a:ln>
                <a:solidFill>
                  <a:srgbClr val="FF0000"/>
                </a:solidFill>
                <a:latin typeface="Source Han Sans"/>
                <a:ea typeface="Source Han Sans"/>
                <a:cs typeface="Source Han Sans"/>
              </a:rPr>
              <a:t>NAND Flash </a:t>
            </a:r>
            <a:r>
              <a:rPr kumimoji="1" lang="en-US" altLang="zh-CN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with efficient garbage collection </a:t>
            </a:r>
            <a:r>
              <a:rPr kumimoji="1" lang="en-US" altLang="zh-CN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mechanism.专门为NAND</a:t>
            </a:r>
            <a:r>
              <a:rPr kumimoji="1" lang="en-US" altLang="zh-CN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 </a:t>
            </a:r>
            <a:r>
              <a:rPr kumimoji="1" lang="en-US" altLang="zh-CN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Flash设计的文件系统，具有高效的垃圾回收机制</a:t>
            </a:r>
            <a:r>
              <a:rPr kumimoji="1" lang="en-US" altLang="zh-CN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
</a:t>
            </a:r>
            <a:r>
              <a:rPr kumimoji="1" lang="en-US" altLang="zh-CN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JFFS2</a:t>
            </a:r>
            <a:r>
              <a:rPr kumimoji="1" lang="en-US" altLang="zh-CN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： A file system for </a:t>
            </a:r>
            <a:r>
              <a:rPr kumimoji="1" lang="en-US" altLang="zh-CN" b="1" dirty="0">
                <a:ln w="12700">
                  <a:noFill/>
                </a:ln>
                <a:solidFill>
                  <a:srgbClr val="FF0000"/>
                </a:solidFill>
                <a:latin typeface="Source Han Sans"/>
                <a:ea typeface="Source Han Sans"/>
                <a:cs typeface="Source Han Sans"/>
              </a:rPr>
              <a:t>small embedded </a:t>
            </a:r>
            <a:r>
              <a:rPr kumimoji="1" lang="en-US" altLang="zh-CN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devices that supports dynamic file system </a:t>
            </a:r>
            <a:r>
              <a:rPr kumimoji="1" lang="en-US" altLang="zh-CN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resizing.适合小型嵌入式设备的文件系统，支持动态文件系统大小调整</a:t>
            </a:r>
            <a:r>
              <a:rPr kumimoji="1" lang="en-US" altLang="zh-CN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sz="2400" dirty="0"/>
          </a:p>
        </p:txBody>
      </p:sp>
      <p:sp>
        <p:nvSpPr>
          <p:cNvPr id="16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Type 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 rot="540000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9381400" flipH="1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ahLst/>
            <a:cxnLst/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E641C-78EF-7975-F875-0B4C1001D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A42740-358B-357F-68F2-2BC5FF77381A}"/>
              </a:ext>
            </a:extLst>
          </p:cNvPr>
          <p:cNvSpPr txBox="1"/>
          <p:nvPr/>
        </p:nvSpPr>
        <p:spPr>
          <a:xfrm>
            <a:off x="10522857" y="-841829"/>
            <a:ext cx="1663700" cy="3454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noFill/>
                <a:latin typeface="Source Han Sans CN Bold"/>
                <a:ea typeface="Source Han Sans CN Bold"/>
                <a:cs typeface="Source Han Sans CN Bold"/>
              </a:rPr>
              <a:t>BY YUSHEN</a:t>
            </a:r>
            <a:endParaRPr kumimoji="1" lang="zh-CN" altLang="en-US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D9EE13C8-B071-BDD9-8A12-E38168794A20}"/>
              </a:ext>
            </a:extLst>
          </p:cNvPr>
          <p:cNvSpPr txBox="1"/>
          <p:nvPr/>
        </p:nvSpPr>
        <p:spPr>
          <a:xfrm>
            <a:off x="10522857" y="-841829"/>
            <a:ext cx="1663700" cy="3454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noFill/>
                <a:latin typeface="Source Han Sans CN Bold"/>
                <a:ea typeface="Source Han Sans CN Bold"/>
                <a:cs typeface="Source Han Sans CN Bold"/>
              </a:rPr>
              <a:t>BY YUSHEN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3E8DC8-299E-628F-328D-0D2D19E31F6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flipH="1">
            <a:off x="0" y="11706"/>
            <a:ext cx="12192000" cy="683458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1A101772-93F1-76FB-2F14-57F3325039B6}"/>
              </a:ext>
            </a:extLst>
          </p:cNvPr>
          <p:cNvSpPr txBox="1"/>
          <p:nvPr/>
        </p:nvSpPr>
        <p:spPr>
          <a:xfrm rot="2725666" flipH="1">
            <a:off x="235717" y="2247839"/>
            <a:ext cx="1473182" cy="27212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E40AA013-B0D9-6578-C490-2AA115FA0AE7}"/>
              </a:ext>
            </a:extLst>
          </p:cNvPr>
          <p:cNvSpPr txBox="1"/>
          <p:nvPr/>
        </p:nvSpPr>
        <p:spPr>
          <a:xfrm rot="2725666" flipH="1">
            <a:off x="4931284" y="6467672"/>
            <a:ext cx="1473182" cy="27212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46D0233-0FE2-050C-590C-84CA432EE2E8}"/>
              </a:ext>
            </a:extLst>
          </p:cNvPr>
          <p:cNvSpPr txBox="1"/>
          <p:nvPr/>
        </p:nvSpPr>
        <p:spPr>
          <a:xfrm rot="2725666" flipH="1">
            <a:off x="6159032" y="6776591"/>
            <a:ext cx="1473182" cy="27212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F58AF322-ECF8-7C9C-7149-FEBCB8793534}"/>
              </a:ext>
            </a:extLst>
          </p:cNvPr>
          <p:cNvSpPr txBox="1"/>
          <p:nvPr/>
        </p:nvSpPr>
        <p:spPr>
          <a:xfrm rot="2725666" flipH="1">
            <a:off x="4492912" y="5259397"/>
            <a:ext cx="1880568" cy="272129"/>
          </a:xfrm>
          <a:prstGeom prst="roundRect">
            <a:avLst>
              <a:gd name="adj" fmla="val 50000"/>
            </a:avLst>
          </a:prstGeom>
          <a:noFill/>
          <a:ln w="381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A286312D-BF31-3F49-117D-7B44C39CFAC4}"/>
              </a:ext>
            </a:extLst>
          </p:cNvPr>
          <p:cNvSpPr txBox="1"/>
          <p:nvPr/>
        </p:nvSpPr>
        <p:spPr>
          <a:xfrm rot="18920704" flipH="1">
            <a:off x="10657968" y="5765855"/>
            <a:ext cx="389237" cy="389237"/>
          </a:xfrm>
          <a:prstGeom prst="plus">
            <a:avLst>
              <a:gd name="adj" fmla="val 41667"/>
            </a:avLst>
          </a:pr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F4E62FD9-00FE-EFEB-50FF-1F9C83C21292}"/>
              </a:ext>
            </a:extLst>
          </p:cNvPr>
          <p:cNvSpPr txBox="1"/>
          <p:nvPr/>
        </p:nvSpPr>
        <p:spPr>
          <a:xfrm rot="18920704" flipH="1">
            <a:off x="7463747" y="5021777"/>
            <a:ext cx="389237" cy="389237"/>
          </a:xfrm>
          <a:prstGeom prst="plus">
            <a:avLst>
              <a:gd name="adj" fmla="val 41667"/>
            </a:avLst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E01DF99A-23CD-0089-B67D-CCE89F5E4207}"/>
              </a:ext>
            </a:extLst>
          </p:cNvPr>
          <p:cNvSpPr txBox="1"/>
          <p:nvPr/>
        </p:nvSpPr>
        <p:spPr>
          <a:xfrm rot="18920704" flipH="1">
            <a:off x="3631635" y="5908084"/>
            <a:ext cx="389237" cy="389237"/>
          </a:xfrm>
          <a:prstGeom prst="plus">
            <a:avLst>
              <a:gd name="adj" fmla="val 41667"/>
            </a:avLst>
          </a:pr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5378AC24-C53F-8AEE-27F3-BDB11D6CA3F8}"/>
              </a:ext>
            </a:extLst>
          </p:cNvPr>
          <p:cNvSpPr txBox="1"/>
          <p:nvPr/>
        </p:nvSpPr>
        <p:spPr>
          <a:xfrm rot="18920704" flipH="1">
            <a:off x="439043" y="2809500"/>
            <a:ext cx="389237" cy="389237"/>
          </a:xfrm>
          <a:prstGeom prst="plus">
            <a:avLst>
              <a:gd name="adj" fmla="val 41667"/>
            </a:avLst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BEA146A1-59A1-CA15-2C41-3D832DBD3C96}"/>
              </a:ext>
            </a:extLst>
          </p:cNvPr>
          <p:cNvSpPr txBox="1"/>
          <p:nvPr/>
        </p:nvSpPr>
        <p:spPr>
          <a:xfrm rot="16200000" flipH="1">
            <a:off x="855892" y="3701539"/>
            <a:ext cx="2414560" cy="2414557"/>
          </a:xfrm>
          <a:custGeom>
            <a:avLst/>
            <a:gdLst>
              <a:gd name="connsiteX0" fmla="*/ 4421 w 2414560"/>
              <a:gd name="connsiteY0" fmla="*/ 3 h 2414557"/>
              <a:gd name="connsiteX1" fmla="*/ 2414560 w 2414560"/>
              <a:gd name="connsiteY1" fmla="*/ 2414557 h 2414557"/>
              <a:gd name="connsiteX2" fmla="*/ 0 w 2414560"/>
              <a:gd name="connsiteY2" fmla="*/ 2414557 h 2414557"/>
              <a:gd name="connsiteX3" fmla="*/ 4025 w 2414560"/>
              <a:gd name="connsiteY3" fmla="*/ 0 h 2414557"/>
              <a:gd name="connsiteX4" fmla="*/ 8567201 w 10977736"/>
              <a:gd name="connsiteY4" fmla="*/ 813070 h 3227627"/>
            </a:gdLst>
            <a:ahLst/>
            <a:cxnLst/>
            <a:rect l="l" t="t" r="r" b="b"/>
            <a:pathLst>
              <a:path w="2414560" h="2414557" stroke="0" extrusionOk="0">
                <a:moveTo>
                  <a:pt x="4025" y="0"/>
                </a:moveTo>
                <a:cubicBezTo>
                  <a:pt x="1335976" y="2220"/>
                  <a:pt x="2414560" y="1082604"/>
                  <a:pt x="2414560" y="2414557"/>
                </a:cubicBezTo>
                <a:lnTo>
                  <a:pt x="0" y="2414557"/>
                </a:lnTo>
                <a:cubicBezTo>
                  <a:pt x="1342" y="1609705"/>
                  <a:pt x="2683" y="804852"/>
                  <a:pt x="4025" y="0"/>
                </a:cubicBezTo>
                <a:close/>
              </a:path>
              <a:path w="2414560" h="2414557" fill="none">
                <a:moveTo>
                  <a:pt x="4421" y="3"/>
                </a:moveTo>
                <a:cubicBezTo>
                  <a:pt x="1335976" y="2220"/>
                  <a:pt x="2414560" y="1082604"/>
                  <a:pt x="2414560" y="2414557"/>
                </a:cubicBezTo>
              </a:path>
            </a:pathLst>
          </a:custGeom>
          <a:noFill/>
          <a:ln w="317500" cap="rnd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E820FFBC-477F-8396-A3A2-648344B32ACA}"/>
              </a:ext>
            </a:extLst>
          </p:cNvPr>
          <p:cNvSpPr txBox="1"/>
          <p:nvPr/>
        </p:nvSpPr>
        <p:spPr>
          <a:xfrm rot="2755188" flipH="1">
            <a:off x="2412563" y="201996"/>
            <a:ext cx="2414560" cy="2414557"/>
          </a:xfrm>
          <a:custGeom>
            <a:avLst/>
            <a:gdLst>
              <a:gd name="connsiteX0" fmla="*/ 4421 w 2414560"/>
              <a:gd name="connsiteY0" fmla="*/ 3 h 2414557"/>
              <a:gd name="connsiteX1" fmla="*/ 2414560 w 2414560"/>
              <a:gd name="connsiteY1" fmla="*/ 2414557 h 2414557"/>
              <a:gd name="connsiteX2" fmla="*/ 0 w 2414560"/>
              <a:gd name="connsiteY2" fmla="*/ 2414557 h 2414557"/>
              <a:gd name="connsiteX3" fmla="*/ 4025 w 2414560"/>
              <a:gd name="connsiteY3" fmla="*/ 0 h 2414557"/>
              <a:gd name="connsiteX4" fmla="*/ 8567201 w 10977736"/>
              <a:gd name="connsiteY4" fmla="*/ 813070 h 3227627"/>
            </a:gdLst>
            <a:ahLst/>
            <a:cxnLst/>
            <a:rect l="l" t="t" r="r" b="b"/>
            <a:pathLst>
              <a:path w="2414560" h="2414557" stroke="0" extrusionOk="0">
                <a:moveTo>
                  <a:pt x="4025" y="0"/>
                </a:moveTo>
                <a:cubicBezTo>
                  <a:pt x="1335976" y="2220"/>
                  <a:pt x="2414560" y="1082604"/>
                  <a:pt x="2414560" y="2414557"/>
                </a:cubicBezTo>
                <a:lnTo>
                  <a:pt x="0" y="2414557"/>
                </a:lnTo>
                <a:cubicBezTo>
                  <a:pt x="1342" y="1609705"/>
                  <a:pt x="2683" y="804852"/>
                  <a:pt x="4025" y="0"/>
                </a:cubicBezTo>
                <a:close/>
              </a:path>
              <a:path w="2414560" h="2414557" fill="none">
                <a:moveTo>
                  <a:pt x="4421" y="3"/>
                </a:moveTo>
                <a:cubicBezTo>
                  <a:pt x="1335976" y="2220"/>
                  <a:pt x="2414560" y="1082604"/>
                  <a:pt x="2414560" y="2414557"/>
                </a:cubicBezTo>
              </a:path>
            </a:pathLst>
          </a:custGeom>
          <a:noFill/>
          <a:ln w="317500" cap="rnd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8D99C9CD-5D20-2A76-CDDF-CE7FC1456C20}"/>
              </a:ext>
            </a:extLst>
          </p:cNvPr>
          <p:cNvSpPr txBox="1"/>
          <p:nvPr/>
        </p:nvSpPr>
        <p:spPr>
          <a:xfrm>
            <a:off x="6419851" y="3114109"/>
            <a:ext cx="5240568" cy="21934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20000"/>
              </a:lnSpc>
            </a:pPr>
            <a:r>
              <a:rPr kumimoji="1" lang="en-US" altLang="zh-CN" sz="4400" dirty="0">
                <a:ln w="12700">
                  <a:noFill/>
                </a:ln>
                <a:solidFill>
                  <a:srgbClr val="197BFB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Device driver</a:t>
            </a:r>
          </a:p>
          <a:p>
            <a:pPr algn="r">
              <a:lnSpc>
                <a:spcPct val="120000"/>
              </a:lnSpc>
            </a:pPr>
            <a:r>
              <a:rPr kumimoji="1" lang="en-US" altLang="zh-CN" sz="2800" dirty="0" err="1">
                <a:ln w="12700">
                  <a:noFill/>
                </a:ln>
                <a:solidFill>
                  <a:srgbClr val="197BFB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设备驱动程序</a:t>
            </a:r>
            <a:endParaRPr kumimoji="1" lang="zh-CN" altLang="en-US" sz="2800" dirty="0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BAFBB4F1-7BF5-93A0-702D-B346791233A6}"/>
              </a:ext>
            </a:extLst>
          </p:cNvPr>
          <p:cNvSpPr txBox="1"/>
          <p:nvPr/>
        </p:nvSpPr>
        <p:spPr>
          <a:xfrm>
            <a:off x="8105775" y="766774"/>
            <a:ext cx="3373982" cy="243751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6A27448-C6DB-A835-E0B8-ABE4568C8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6" r="21866"/>
          <a:stretch/>
        </p:blipFill>
        <p:spPr>
          <a:xfrm>
            <a:off x="1239722" y="1180193"/>
            <a:ext cx="4648548" cy="4648548"/>
          </a:xfrm>
          <a:custGeom>
            <a:avLst/>
            <a:gdLst/>
            <a:ahLst/>
            <a:cxnLst/>
            <a:rect l="l" t="t" r="r" b="b"/>
            <a:pathLst>
              <a:path w="4648200" h="4648200">
                <a:moveTo>
                  <a:pt x="2324274" y="0"/>
                </a:moveTo>
                <a:cubicBezTo>
                  <a:pt x="3607935" y="0"/>
                  <a:pt x="4648548" y="1040613"/>
                  <a:pt x="4648548" y="2324274"/>
                </a:cubicBezTo>
                <a:cubicBezTo>
                  <a:pt x="4648548" y="3607935"/>
                  <a:pt x="3607935" y="4648548"/>
                  <a:pt x="2324274" y="4648548"/>
                </a:cubicBezTo>
                <a:cubicBezTo>
                  <a:pt x="1040613" y="4648548"/>
                  <a:pt x="0" y="3607935"/>
                  <a:pt x="0" y="2324274"/>
                </a:cubicBezTo>
                <a:cubicBezTo>
                  <a:pt x="0" y="1040613"/>
                  <a:pt x="1040613" y="0"/>
                  <a:pt x="2324274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8CA1536-F672-0B35-88F0-F3A83A835B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" r="765"/>
          <a:stretch/>
        </p:blipFill>
        <p:spPr>
          <a:xfrm>
            <a:off x="10335512" y="622299"/>
            <a:ext cx="1022477" cy="103837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95951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404824" y="2002884"/>
            <a:ext cx="2463724" cy="679648"/>
          </a:xfrm>
          <a:custGeom>
            <a:avLst/>
            <a:gdLst>
              <a:gd name="connsiteX0" fmla="*/ 719138 w 9429750"/>
              <a:gd name="connsiteY0" fmla="*/ 2190750 h 2591431"/>
              <a:gd name="connsiteX1" fmla="*/ 1245965 w 9429750"/>
              <a:gd name="connsiteY1" fmla="*/ 2190750 h 2591431"/>
              <a:gd name="connsiteX2" fmla="*/ 1309021 w 9429750"/>
              <a:gd name="connsiteY2" fmla="*/ 2235803 h 2591431"/>
              <a:gd name="connsiteX3" fmla="*/ 1649921 w 9429750"/>
              <a:gd name="connsiteY3" fmla="*/ 2584037 h 2591431"/>
              <a:gd name="connsiteX4" fmla="*/ 1739703 w 9429750"/>
              <a:gd name="connsiteY4" fmla="*/ 2555234 h 2591431"/>
              <a:gd name="connsiteX5" fmla="*/ 1744409 w 9429750"/>
              <a:gd name="connsiteY5" fmla="*/ 2506028 h 2591431"/>
              <a:gd name="connsiteX6" fmla="*/ 1874139 w 9429750"/>
              <a:gd name="connsiteY6" fmla="*/ 2195417 h 2591431"/>
              <a:gd name="connsiteX7" fmla="*/ 1898618 w 9429750"/>
              <a:gd name="connsiteY7" fmla="*/ 2190750 h 2591431"/>
              <a:gd name="connsiteX8" fmla="*/ 8710612 w 9429750"/>
              <a:gd name="connsiteY8" fmla="*/ 2190750 h 2591431"/>
              <a:gd name="connsiteX9" fmla="*/ 9429750 w 9429750"/>
              <a:gd name="connsiteY9" fmla="*/ 1471613 h 2591431"/>
              <a:gd name="connsiteX10" fmla="*/ 9429750 w 9429750"/>
              <a:gd name="connsiteY10" fmla="*/ 719138 h 2591431"/>
              <a:gd name="connsiteX11" fmla="*/ 8710612 w 9429750"/>
              <a:gd name="connsiteY11" fmla="*/ 0 h 2591431"/>
              <a:gd name="connsiteX12" fmla="*/ 719138 w 9429750"/>
              <a:gd name="connsiteY12" fmla="*/ 0 h 2591431"/>
              <a:gd name="connsiteX13" fmla="*/ 0 w 9429750"/>
              <a:gd name="connsiteY13" fmla="*/ 719138 h 2591431"/>
              <a:gd name="connsiteX14" fmla="*/ 0 w 9429750"/>
              <a:gd name="connsiteY14" fmla="*/ 1471613 h 2591431"/>
              <a:gd name="connsiteX15" fmla="*/ 719138 w 9429750"/>
              <a:gd name="connsiteY15" fmla="*/ 2190750 h 2591431"/>
            </a:gdLst>
            <a:ahLst/>
            <a:cxnLst/>
            <a:rect l="l" t="t" r="r" b="b"/>
            <a:pathLst>
              <a:path w="9429750" h="2591431">
                <a:moveTo>
                  <a:pt x="719138" y="2190750"/>
                </a:moveTo>
                <a:lnTo>
                  <a:pt x="1245965" y="2190750"/>
                </a:lnTo>
                <a:cubicBezTo>
                  <a:pt x="1274445" y="2190760"/>
                  <a:pt x="1299782" y="2208857"/>
                  <a:pt x="1309021" y="2235803"/>
                </a:cubicBezTo>
                <a:cubicBezTo>
                  <a:pt x="1372362" y="2413064"/>
                  <a:pt x="1528096" y="2522791"/>
                  <a:pt x="1649921" y="2584037"/>
                </a:cubicBezTo>
                <a:cubicBezTo>
                  <a:pt x="1682668" y="2600878"/>
                  <a:pt x="1722863" y="2587981"/>
                  <a:pt x="1739703" y="2555234"/>
                </a:cubicBezTo>
                <a:cubicBezTo>
                  <a:pt x="1747523" y="2540041"/>
                  <a:pt x="1749209" y="2522430"/>
                  <a:pt x="1744409" y="2506028"/>
                </a:cubicBezTo>
                <a:cubicBezTo>
                  <a:pt x="1712500" y="2400300"/>
                  <a:pt x="1710785" y="2262950"/>
                  <a:pt x="1874139" y="2195417"/>
                </a:cubicBezTo>
                <a:cubicBezTo>
                  <a:pt x="1881912" y="2192255"/>
                  <a:pt x="1890227" y="2190664"/>
                  <a:pt x="1898618" y="2190750"/>
                </a:cubicBezTo>
                <a:lnTo>
                  <a:pt x="8710612" y="2190750"/>
                </a:lnTo>
                <a:cubicBezTo>
                  <a:pt x="9107786" y="2190750"/>
                  <a:pt x="9429750" y="1868777"/>
                  <a:pt x="9429750" y="1471613"/>
                </a:cubicBezTo>
                <a:lnTo>
                  <a:pt x="9429750" y="719138"/>
                </a:lnTo>
                <a:cubicBezTo>
                  <a:pt x="9429750" y="321969"/>
                  <a:pt x="9107786" y="0"/>
                  <a:pt x="8710612" y="0"/>
                </a:cubicBezTo>
                <a:lnTo>
                  <a:pt x="719138" y="0"/>
                </a:lnTo>
                <a:cubicBezTo>
                  <a:pt x="321969" y="0"/>
                  <a:pt x="0" y="321969"/>
                  <a:pt x="0" y="719138"/>
                </a:cubicBezTo>
                <a:lnTo>
                  <a:pt x="0" y="1471613"/>
                </a:lnTo>
                <a:cubicBezTo>
                  <a:pt x="0" y="1868777"/>
                  <a:pt x="321969" y="2190750"/>
                  <a:pt x="719138" y="219075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74736" y="2122481"/>
            <a:ext cx="2123900" cy="339824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STEP. 0001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6228925" y="2002884"/>
            <a:ext cx="2463724" cy="679648"/>
          </a:xfrm>
          <a:custGeom>
            <a:avLst/>
            <a:gdLst>
              <a:gd name="connsiteX0" fmla="*/ 719138 w 9429750"/>
              <a:gd name="connsiteY0" fmla="*/ 2190750 h 2591431"/>
              <a:gd name="connsiteX1" fmla="*/ 1245965 w 9429750"/>
              <a:gd name="connsiteY1" fmla="*/ 2190750 h 2591431"/>
              <a:gd name="connsiteX2" fmla="*/ 1309021 w 9429750"/>
              <a:gd name="connsiteY2" fmla="*/ 2235803 h 2591431"/>
              <a:gd name="connsiteX3" fmla="*/ 1649921 w 9429750"/>
              <a:gd name="connsiteY3" fmla="*/ 2584037 h 2591431"/>
              <a:gd name="connsiteX4" fmla="*/ 1739703 w 9429750"/>
              <a:gd name="connsiteY4" fmla="*/ 2555234 h 2591431"/>
              <a:gd name="connsiteX5" fmla="*/ 1744409 w 9429750"/>
              <a:gd name="connsiteY5" fmla="*/ 2506028 h 2591431"/>
              <a:gd name="connsiteX6" fmla="*/ 1874139 w 9429750"/>
              <a:gd name="connsiteY6" fmla="*/ 2195417 h 2591431"/>
              <a:gd name="connsiteX7" fmla="*/ 1898618 w 9429750"/>
              <a:gd name="connsiteY7" fmla="*/ 2190750 h 2591431"/>
              <a:gd name="connsiteX8" fmla="*/ 8710612 w 9429750"/>
              <a:gd name="connsiteY8" fmla="*/ 2190750 h 2591431"/>
              <a:gd name="connsiteX9" fmla="*/ 9429750 w 9429750"/>
              <a:gd name="connsiteY9" fmla="*/ 1471613 h 2591431"/>
              <a:gd name="connsiteX10" fmla="*/ 9429750 w 9429750"/>
              <a:gd name="connsiteY10" fmla="*/ 719138 h 2591431"/>
              <a:gd name="connsiteX11" fmla="*/ 8710612 w 9429750"/>
              <a:gd name="connsiteY11" fmla="*/ 0 h 2591431"/>
              <a:gd name="connsiteX12" fmla="*/ 719138 w 9429750"/>
              <a:gd name="connsiteY12" fmla="*/ 0 h 2591431"/>
              <a:gd name="connsiteX13" fmla="*/ 0 w 9429750"/>
              <a:gd name="connsiteY13" fmla="*/ 719138 h 2591431"/>
              <a:gd name="connsiteX14" fmla="*/ 0 w 9429750"/>
              <a:gd name="connsiteY14" fmla="*/ 1471613 h 2591431"/>
              <a:gd name="connsiteX15" fmla="*/ 719138 w 9429750"/>
              <a:gd name="connsiteY15" fmla="*/ 2190750 h 2591431"/>
            </a:gdLst>
            <a:ahLst/>
            <a:cxnLst/>
            <a:rect l="l" t="t" r="r" b="b"/>
            <a:pathLst>
              <a:path w="9429750" h="2591431">
                <a:moveTo>
                  <a:pt x="719138" y="2190750"/>
                </a:moveTo>
                <a:lnTo>
                  <a:pt x="1245965" y="2190750"/>
                </a:lnTo>
                <a:cubicBezTo>
                  <a:pt x="1274445" y="2190760"/>
                  <a:pt x="1299782" y="2208857"/>
                  <a:pt x="1309021" y="2235803"/>
                </a:cubicBezTo>
                <a:cubicBezTo>
                  <a:pt x="1372362" y="2413064"/>
                  <a:pt x="1528096" y="2522791"/>
                  <a:pt x="1649921" y="2584037"/>
                </a:cubicBezTo>
                <a:cubicBezTo>
                  <a:pt x="1682668" y="2600878"/>
                  <a:pt x="1722863" y="2587981"/>
                  <a:pt x="1739703" y="2555234"/>
                </a:cubicBezTo>
                <a:cubicBezTo>
                  <a:pt x="1747523" y="2540041"/>
                  <a:pt x="1749209" y="2522430"/>
                  <a:pt x="1744409" y="2506028"/>
                </a:cubicBezTo>
                <a:cubicBezTo>
                  <a:pt x="1712500" y="2400300"/>
                  <a:pt x="1710785" y="2262950"/>
                  <a:pt x="1874139" y="2195417"/>
                </a:cubicBezTo>
                <a:cubicBezTo>
                  <a:pt x="1881912" y="2192255"/>
                  <a:pt x="1890227" y="2190664"/>
                  <a:pt x="1898618" y="2190750"/>
                </a:cubicBezTo>
                <a:lnTo>
                  <a:pt x="8710612" y="2190750"/>
                </a:lnTo>
                <a:cubicBezTo>
                  <a:pt x="9107786" y="2190750"/>
                  <a:pt x="9429750" y="1868777"/>
                  <a:pt x="9429750" y="1471613"/>
                </a:cubicBezTo>
                <a:lnTo>
                  <a:pt x="9429750" y="719138"/>
                </a:lnTo>
                <a:cubicBezTo>
                  <a:pt x="9429750" y="321969"/>
                  <a:pt x="9107786" y="0"/>
                  <a:pt x="8710612" y="0"/>
                </a:cubicBezTo>
                <a:lnTo>
                  <a:pt x="719138" y="0"/>
                </a:lnTo>
                <a:cubicBezTo>
                  <a:pt x="321969" y="0"/>
                  <a:pt x="0" y="321969"/>
                  <a:pt x="0" y="719138"/>
                </a:cubicBezTo>
                <a:lnTo>
                  <a:pt x="0" y="1471613"/>
                </a:lnTo>
                <a:cubicBezTo>
                  <a:pt x="0" y="1868777"/>
                  <a:pt x="321969" y="2190750"/>
                  <a:pt x="719138" y="219075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398837" y="2122481"/>
            <a:ext cx="2123900" cy="339824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STEP .0010</a:t>
            </a:r>
            <a:endParaRPr kumimoji="1" lang="zh-CN" altLang="en-US" dirty="0"/>
          </a:p>
        </p:txBody>
      </p:sp>
      <p:cxnSp>
        <p:nvCxnSpPr>
          <p:cNvPr id="8" name="标题 1"/>
          <p:cNvCxnSpPr/>
          <p:nvPr/>
        </p:nvCxnSpPr>
        <p:spPr>
          <a:xfrm>
            <a:off x="686527" y="5473471"/>
            <a:ext cx="7668000" cy="0"/>
          </a:xfrm>
          <a:prstGeom prst="line">
            <a:avLst/>
          </a:prstGeom>
          <a:noFill/>
          <a:ln w="12700" cap="sq">
            <a:solidFill>
              <a:schemeClr val="bg1">
                <a:lumMod val="85000"/>
              </a:schemeClr>
            </a:solidFill>
            <a:round/>
            <a:headEnd type="none"/>
            <a:tailEnd type="none"/>
          </a:ln>
        </p:spPr>
      </p:cxnSp>
      <p:sp>
        <p:nvSpPr>
          <p:cNvPr id="9" name="标题 1"/>
          <p:cNvSpPr txBox="1"/>
          <p:nvPr/>
        </p:nvSpPr>
        <p:spPr>
          <a:xfrm>
            <a:off x="4480981" y="5419471"/>
            <a:ext cx="108000" cy="108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301565" y="5419471"/>
            <a:ext cx="108000" cy="108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60399" y="5419471"/>
            <a:ext cx="108000" cy="108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74736" y="2587602"/>
            <a:ext cx="3217335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Type 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489815" y="5639806"/>
            <a:ext cx="5521191" cy="19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字符设备驱动程序：用于处理字符流数据，如串口、键盘等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块设备驱动程序：用于处理块数据，如硬盘、SD卡等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网络设备驱动程序：用于处理网络通信，如以太网、Wi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- 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Fi等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6330525" y="2587602"/>
            <a:ext cx="3217335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Effect 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6265911" y="3185469"/>
            <a:ext cx="5691175" cy="19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b="1" dirty="0">
                <a:ln w="12700">
                  <a:noFill/>
                </a:ln>
                <a:solidFill>
                  <a:srgbClr val="FF0000"/>
                </a:solidFill>
                <a:latin typeface="Source Han Sans"/>
                <a:ea typeface="Source Han Sans"/>
                <a:cs typeface="Source Han Sans"/>
              </a:rPr>
              <a:t>Hardware abstraction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: hides hardware details and provides a unified interface.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1400" b="1" dirty="0">
                <a:ln w="12700">
                  <a:noFill/>
                </a:ln>
                <a:solidFill>
                  <a:srgbClr val="FF0000"/>
                </a:solidFill>
                <a:latin typeface="Source Han Sans"/>
                <a:ea typeface="Source Han Sans"/>
                <a:cs typeface="Source Han Sans"/>
              </a:rPr>
              <a:t>Resource management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: Manage hardware resources, such as interrupts, DMA channels, etc.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1400" b="1" dirty="0">
                <a:ln w="12700">
                  <a:noFill/>
                </a:ln>
                <a:solidFill>
                  <a:srgbClr val="FF0000"/>
                </a:solidFill>
                <a:latin typeface="Source Han Sans"/>
                <a:ea typeface="Source Han Sans"/>
                <a:cs typeface="Source Han Sans"/>
              </a:rPr>
              <a:t>Function realization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: To realize the specific functions of hardware devices, such as data reading and writing, control instructions, etc.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Feature </a:t>
            </a:r>
            <a:endParaRPr kumimoji="1" lang="zh-CN" altLang="en-US" dirty="0"/>
          </a:p>
        </p:txBody>
      </p:sp>
      <p:sp>
        <p:nvSpPr>
          <p:cNvPr id="19" name="标题 1"/>
          <p:cNvSpPr txBox="1"/>
          <p:nvPr/>
        </p:nvSpPr>
        <p:spPr>
          <a:xfrm rot="540000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19381400" flipH="1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ahLst/>
            <a:cxnLst/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F4E7DBB6-003F-451D-9E1B-0DCA0D5EAE6C}"/>
              </a:ext>
            </a:extLst>
          </p:cNvPr>
          <p:cNvSpPr txBox="1"/>
          <p:nvPr/>
        </p:nvSpPr>
        <p:spPr>
          <a:xfrm>
            <a:off x="404824" y="3156331"/>
            <a:ext cx="5691175" cy="19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b="1" dirty="0">
                <a:ln w="12700">
                  <a:noFill/>
                </a:ln>
                <a:solidFill>
                  <a:srgbClr val="FF0000"/>
                </a:solidFill>
                <a:latin typeface="Source Han Sans"/>
                <a:ea typeface="Source Han Sans"/>
                <a:cs typeface="Source Han Sans"/>
              </a:rPr>
              <a:t>Character device 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driver: used to process character stream data, such as serial ports, keyboards, etc.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1400" b="1" dirty="0">
                <a:ln w="12700">
                  <a:noFill/>
                </a:ln>
                <a:solidFill>
                  <a:srgbClr val="FF0000"/>
                </a:solidFill>
                <a:latin typeface="Source Han Sans"/>
                <a:ea typeface="Source Han Sans"/>
                <a:cs typeface="Source Han Sans"/>
              </a:rPr>
              <a:t>Block device 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driver: Used to process block data, such as hard disks and SD cards.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1400" b="1" dirty="0">
                <a:ln w="12700">
                  <a:noFill/>
                </a:ln>
                <a:solidFill>
                  <a:srgbClr val="FF0000"/>
                </a:solidFill>
                <a:latin typeface="Source Han Sans"/>
                <a:ea typeface="Source Han Sans"/>
                <a:cs typeface="Source Han Sans"/>
              </a:rPr>
              <a:t>Network device 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driver: Used to handle network communication, such as Ethernet, Wi-Fi, etc.</a:t>
            </a:r>
            <a:endParaRPr kumimoji="1" lang="zh-CN" altLang="en-US" dirty="0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AFF8CC3C-0504-9790-BB91-914BA1DD1F05}"/>
              </a:ext>
            </a:extLst>
          </p:cNvPr>
          <p:cNvSpPr txBox="1"/>
          <p:nvPr/>
        </p:nvSpPr>
        <p:spPr>
          <a:xfrm>
            <a:off x="6337722" y="5648890"/>
            <a:ext cx="6420275" cy="19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硬件抽象：隐藏硬件细节，提供统一的接口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资源管理：管理硬件资源，如中断、DMA通道等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功能实现：实现硬件设备的特定功能，如数据读写、控制指令等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09808-F45A-F59E-1640-9A02CE694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04A8A2-D97F-9A6A-4346-84152C582B79}"/>
              </a:ext>
            </a:extLst>
          </p:cNvPr>
          <p:cNvSpPr txBox="1"/>
          <p:nvPr/>
        </p:nvSpPr>
        <p:spPr>
          <a:xfrm>
            <a:off x="10522857" y="-841829"/>
            <a:ext cx="1663700" cy="3454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noFill/>
                <a:latin typeface="Source Han Sans CN Bold"/>
                <a:ea typeface="Source Han Sans CN Bold"/>
                <a:cs typeface="Source Han Sans CN Bold"/>
              </a:rPr>
              <a:t>BY YUSHEN</a:t>
            </a:r>
            <a:endParaRPr kumimoji="1" lang="zh-CN" altLang="en-US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73041277-0011-1AB4-311B-887643137331}"/>
              </a:ext>
            </a:extLst>
          </p:cNvPr>
          <p:cNvSpPr txBox="1"/>
          <p:nvPr/>
        </p:nvSpPr>
        <p:spPr>
          <a:xfrm>
            <a:off x="10522857" y="-841829"/>
            <a:ext cx="1663700" cy="3454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noFill/>
                <a:latin typeface="Source Han Sans CN Bold"/>
                <a:ea typeface="Source Han Sans CN Bold"/>
                <a:cs typeface="Source Han Sans CN Bold"/>
              </a:rPr>
              <a:t>BY YUSHEN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0A1A9B5-9C52-F82A-5F54-498DA2FB535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flipH="1">
            <a:off x="0" y="11706"/>
            <a:ext cx="12192000" cy="683458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ECCDAFFE-010A-B223-D526-026D5325696A}"/>
              </a:ext>
            </a:extLst>
          </p:cNvPr>
          <p:cNvSpPr txBox="1"/>
          <p:nvPr/>
        </p:nvSpPr>
        <p:spPr>
          <a:xfrm rot="2725666" flipH="1">
            <a:off x="235717" y="2247839"/>
            <a:ext cx="1473182" cy="27212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A5DC9CF-8D78-CBAA-3504-4FFBB55BB14C}"/>
              </a:ext>
            </a:extLst>
          </p:cNvPr>
          <p:cNvSpPr txBox="1"/>
          <p:nvPr/>
        </p:nvSpPr>
        <p:spPr>
          <a:xfrm rot="2725666" flipH="1">
            <a:off x="4931284" y="6467672"/>
            <a:ext cx="1473182" cy="27212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85B124E0-9BB6-3623-F091-07A237EFC39F}"/>
              </a:ext>
            </a:extLst>
          </p:cNvPr>
          <p:cNvSpPr txBox="1"/>
          <p:nvPr/>
        </p:nvSpPr>
        <p:spPr>
          <a:xfrm rot="2725666" flipH="1">
            <a:off x="6159032" y="6776591"/>
            <a:ext cx="1473182" cy="27212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33F2EEF-F506-C36C-A47F-7E05D7AA655E}"/>
              </a:ext>
            </a:extLst>
          </p:cNvPr>
          <p:cNvSpPr txBox="1"/>
          <p:nvPr/>
        </p:nvSpPr>
        <p:spPr>
          <a:xfrm rot="2725666" flipH="1">
            <a:off x="4492912" y="5259397"/>
            <a:ext cx="1880568" cy="272129"/>
          </a:xfrm>
          <a:prstGeom prst="roundRect">
            <a:avLst>
              <a:gd name="adj" fmla="val 50000"/>
            </a:avLst>
          </a:prstGeom>
          <a:noFill/>
          <a:ln w="381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2197C9D5-3DA1-E5DD-BBEC-49820FE72951}"/>
              </a:ext>
            </a:extLst>
          </p:cNvPr>
          <p:cNvSpPr txBox="1"/>
          <p:nvPr/>
        </p:nvSpPr>
        <p:spPr>
          <a:xfrm rot="18920704" flipH="1">
            <a:off x="10657968" y="5765855"/>
            <a:ext cx="389237" cy="389237"/>
          </a:xfrm>
          <a:prstGeom prst="plus">
            <a:avLst>
              <a:gd name="adj" fmla="val 41667"/>
            </a:avLst>
          </a:pr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8D99CE5A-FC6E-230A-9377-2348D4E9D39B}"/>
              </a:ext>
            </a:extLst>
          </p:cNvPr>
          <p:cNvSpPr txBox="1"/>
          <p:nvPr/>
        </p:nvSpPr>
        <p:spPr>
          <a:xfrm rot="18920704" flipH="1">
            <a:off x="7463747" y="5021777"/>
            <a:ext cx="389237" cy="389237"/>
          </a:xfrm>
          <a:prstGeom prst="plus">
            <a:avLst>
              <a:gd name="adj" fmla="val 41667"/>
            </a:avLst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B667272D-0F25-8473-3D3F-69446A565654}"/>
              </a:ext>
            </a:extLst>
          </p:cNvPr>
          <p:cNvSpPr txBox="1"/>
          <p:nvPr/>
        </p:nvSpPr>
        <p:spPr>
          <a:xfrm rot="18920704" flipH="1">
            <a:off x="3631635" y="5908084"/>
            <a:ext cx="389237" cy="389237"/>
          </a:xfrm>
          <a:prstGeom prst="plus">
            <a:avLst>
              <a:gd name="adj" fmla="val 41667"/>
            </a:avLst>
          </a:pr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725A9E6D-696F-C882-4B83-C7AE62980A2C}"/>
              </a:ext>
            </a:extLst>
          </p:cNvPr>
          <p:cNvSpPr txBox="1"/>
          <p:nvPr/>
        </p:nvSpPr>
        <p:spPr>
          <a:xfrm rot="18920704" flipH="1">
            <a:off x="439043" y="2809500"/>
            <a:ext cx="389237" cy="389237"/>
          </a:xfrm>
          <a:prstGeom prst="plus">
            <a:avLst>
              <a:gd name="adj" fmla="val 41667"/>
            </a:avLst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DE7A1B34-13BA-AA62-8859-8CA3FD624343}"/>
              </a:ext>
            </a:extLst>
          </p:cNvPr>
          <p:cNvSpPr txBox="1"/>
          <p:nvPr/>
        </p:nvSpPr>
        <p:spPr>
          <a:xfrm rot="16200000" flipH="1">
            <a:off x="855892" y="3701539"/>
            <a:ext cx="2414560" cy="2414557"/>
          </a:xfrm>
          <a:custGeom>
            <a:avLst/>
            <a:gdLst>
              <a:gd name="connsiteX0" fmla="*/ 4421 w 2414560"/>
              <a:gd name="connsiteY0" fmla="*/ 3 h 2414557"/>
              <a:gd name="connsiteX1" fmla="*/ 2414560 w 2414560"/>
              <a:gd name="connsiteY1" fmla="*/ 2414557 h 2414557"/>
              <a:gd name="connsiteX2" fmla="*/ 0 w 2414560"/>
              <a:gd name="connsiteY2" fmla="*/ 2414557 h 2414557"/>
              <a:gd name="connsiteX3" fmla="*/ 4025 w 2414560"/>
              <a:gd name="connsiteY3" fmla="*/ 0 h 2414557"/>
              <a:gd name="connsiteX4" fmla="*/ 8567201 w 10977736"/>
              <a:gd name="connsiteY4" fmla="*/ 813070 h 3227627"/>
            </a:gdLst>
            <a:ahLst/>
            <a:cxnLst/>
            <a:rect l="l" t="t" r="r" b="b"/>
            <a:pathLst>
              <a:path w="2414560" h="2414557" stroke="0" extrusionOk="0">
                <a:moveTo>
                  <a:pt x="4025" y="0"/>
                </a:moveTo>
                <a:cubicBezTo>
                  <a:pt x="1335976" y="2220"/>
                  <a:pt x="2414560" y="1082604"/>
                  <a:pt x="2414560" y="2414557"/>
                </a:cubicBezTo>
                <a:lnTo>
                  <a:pt x="0" y="2414557"/>
                </a:lnTo>
                <a:cubicBezTo>
                  <a:pt x="1342" y="1609705"/>
                  <a:pt x="2683" y="804852"/>
                  <a:pt x="4025" y="0"/>
                </a:cubicBezTo>
                <a:close/>
              </a:path>
              <a:path w="2414560" h="2414557" fill="none">
                <a:moveTo>
                  <a:pt x="4421" y="3"/>
                </a:moveTo>
                <a:cubicBezTo>
                  <a:pt x="1335976" y="2220"/>
                  <a:pt x="2414560" y="1082604"/>
                  <a:pt x="2414560" y="2414557"/>
                </a:cubicBezTo>
              </a:path>
            </a:pathLst>
          </a:custGeom>
          <a:noFill/>
          <a:ln w="317500" cap="rnd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0DCCFECD-E739-D365-4037-4915884C09F3}"/>
              </a:ext>
            </a:extLst>
          </p:cNvPr>
          <p:cNvSpPr txBox="1"/>
          <p:nvPr/>
        </p:nvSpPr>
        <p:spPr>
          <a:xfrm rot="2755188" flipH="1">
            <a:off x="2412563" y="201996"/>
            <a:ext cx="2414560" cy="2414557"/>
          </a:xfrm>
          <a:custGeom>
            <a:avLst/>
            <a:gdLst>
              <a:gd name="connsiteX0" fmla="*/ 4421 w 2414560"/>
              <a:gd name="connsiteY0" fmla="*/ 3 h 2414557"/>
              <a:gd name="connsiteX1" fmla="*/ 2414560 w 2414560"/>
              <a:gd name="connsiteY1" fmla="*/ 2414557 h 2414557"/>
              <a:gd name="connsiteX2" fmla="*/ 0 w 2414560"/>
              <a:gd name="connsiteY2" fmla="*/ 2414557 h 2414557"/>
              <a:gd name="connsiteX3" fmla="*/ 4025 w 2414560"/>
              <a:gd name="connsiteY3" fmla="*/ 0 h 2414557"/>
              <a:gd name="connsiteX4" fmla="*/ 8567201 w 10977736"/>
              <a:gd name="connsiteY4" fmla="*/ 813070 h 3227627"/>
            </a:gdLst>
            <a:ahLst/>
            <a:cxnLst/>
            <a:rect l="l" t="t" r="r" b="b"/>
            <a:pathLst>
              <a:path w="2414560" h="2414557" stroke="0" extrusionOk="0">
                <a:moveTo>
                  <a:pt x="4025" y="0"/>
                </a:moveTo>
                <a:cubicBezTo>
                  <a:pt x="1335976" y="2220"/>
                  <a:pt x="2414560" y="1082604"/>
                  <a:pt x="2414560" y="2414557"/>
                </a:cubicBezTo>
                <a:lnTo>
                  <a:pt x="0" y="2414557"/>
                </a:lnTo>
                <a:cubicBezTo>
                  <a:pt x="1342" y="1609705"/>
                  <a:pt x="2683" y="804852"/>
                  <a:pt x="4025" y="0"/>
                </a:cubicBezTo>
                <a:close/>
              </a:path>
              <a:path w="2414560" h="2414557" fill="none">
                <a:moveTo>
                  <a:pt x="4421" y="3"/>
                </a:moveTo>
                <a:cubicBezTo>
                  <a:pt x="1335976" y="2220"/>
                  <a:pt x="2414560" y="1082604"/>
                  <a:pt x="2414560" y="2414557"/>
                </a:cubicBezTo>
              </a:path>
            </a:pathLst>
          </a:custGeom>
          <a:noFill/>
          <a:ln w="317500" cap="rnd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D1E484C7-194C-E0F4-2F40-374416A8D853}"/>
              </a:ext>
            </a:extLst>
          </p:cNvPr>
          <p:cNvSpPr txBox="1"/>
          <p:nvPr/>
        </p:nvSpPr>
        <p:spPr>
          <a:xfrm>
            <a:off x="6419851" y="3114109"/>
            <a:ext cx="5766706" cy="21934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20000"/>
              </a:lnSpc>
            </a:pPr>
            <a:r>
              <a:rPr kumimoji="1" lang="en-US" altLang="zh-CN" sz="4400" dirty="0">
                <a:ln w="12700">
                  <a:noFill/>
                </a:ln>
                <a:solidFill>
                  <a:srgbClr val="197BFB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Middleware layer</a:t>
            </a:r>
          </a:p>
          <a:p>
            <a:pPr algn="r">
              <a:lnSpc>
                <a:spcPct val="120000"/>
              </a:lnSpc>
            </a:pPr>
            <a:r>
              <a:rPr kumimoji="1" lang="en-US" altLang="zh-CN" sz="2800" dirty="0" err="1">
                <a:ln w="12700">
                  <a:noFill/>
                </a:ln>
                <a:solidFill>
                  <a:srgbClr val="197BFB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中间件层</a:t>
            </a:r>
            <a:endParaRPr kumimoji="1" lang="zh-CN" altLang="en-US" sz="2800" dirty="0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D8453E97-75F8-5D66-75D3-32F2848BF078}"/>
              </a:ext>
            </a:extLst>
          </p:cNvPr>
          <p:cNvSpPr txBox="1"/>
          <p:nvPr/>
        </p:nvSpPr>
        <p:spPr>
          <a:xfrm>
            <a:off x="8105775" y="766774"/>
            <a:ext cx="3373982" cy="243751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05</a:t>
            </a:r>
            <a:endParaRPr kumimoji="1"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F294C76-0F79-EC9B-381A-6E984C1C9A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6" r="21866"/>
          <a:stretch/>
        </p:blipFill>
        <p:spPr>
          <a:xfrm>
            <a:off x="1239722" y="1180193"/>
            <a:ext cx="4648548" cy="4648548"/>
          </a:xfrm>
          <a:custGeom>
            <a:avLst/>
            <a:gdLst/>
            <a:ahLst/>
            <a:cxnLst/>
            <a:rect l="l" t="t" r="r" b="b"/>
            <a:pathLst>
              <a:path w="4648200" h="4648200">
                <a:moveTo>
                  <a:pt x="2324274" y="0"/>
                </a:moveTo>
                <a:cubicBezTo>
                  <a:pt x="3607935" y="0"/>
                  <a:pt x="4648548" y="1040613"/>
                  <a:pt x="4648548" y="2324274"/>
                </a:cubicBezTo>
                <a:cubicBezTo>
                  <a:pt x="4648548" y="3607935"/>
                  <a:pt x="3607935" y="4648548"/>
                  <a:pt x="2324274" y="4648548"/>
                </a:cubicBezTo>
                <a:cubicBezTo>
                  <a:pt x="1040613" y="4648548"/>
                  <a:pt x="0" y="3607935"/>
                  <a:pt x="0" y="2324274"/>
                </a:cubicBezTo>
                <a:cubicBezTo>
                  <a:pt x="0" y="1040613"/>
                  <a:pt x="1040613" y="0"/>
                  <a:pt x="2324274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ADF4DA1-7725-346E-85EB-1DC3404A89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" r="765"/>
          <a:stretch/>
        </p:blipFill>
        <p:spPr>
          <a:xfrm>
            <a:off x="10335512" y="622299"/>
            <a:ext cx="1022477" cy="103837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62804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5895576" y="1550679"/>
            <a:ext cx="5623324" cy="7160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The primary function of the middleware layer is to simplify application </a:t>
            </a:r>
            <a:r>
              <a:rPr kumimoji="1" lang="en-US" altLang="zh-CN" sz="1600" b="1" dirty="0">
                <a:ln w="12700">
                  <a:noFill/>
                </a:ln>
                <a:solidFill>
                  <a:srgbClr val="FF0000"/>
                </a:solidFill>
                <a:latin typeface="Source Han Sans CN Bold"/>
                <a:ea typeface="Source Han Sans CN Bold"/>
                <a:cs typeface="Source Han Sans CN Bold"/>
              </a:rPr>
              <a:t>development and deployment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.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5502149" y="1715500"/>
            <a:ext cx="176550" cy="176550"/>
          </a:xfrm>
          <a:prstGeom prst="rect">
            <a:avLst/>
          </a:prstGeom>
          <a:solidFill>
            <a:schemeClr val="bg1">
              <a:lumMod val="8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532660" y="3477412"/>
            <a:ext cx="6650172" cy="20794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Database middleware: 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provides data storage and </a:t>
            </a:r>
            <a:r>
              <a:rPr kumimoji="1" lang="en-US" altLang="zh-CN" sz="1400" b="1" dirty="0">
                <a:ln w="12700">
                  <a:noFill/>
                </a:ln>
                <a:solidFill>
                  <a:srgbClr val="FF0000"/>
                </a:solidFill>
                <a:latin typeface="Source Han Sans"/>
                <a:ea typeface="Source Han Sans"/>
                <a:cs typeface="Source Han Sans"/>
              </a:rPr>
              <a:t>query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 services.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14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Network middleware: 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provides </a:t>
            </a:r>
            <a:r>
              <a:rPr kumimoji="1" lang="en-US" altLang="zh-CN" sz="1400" b="1" dirty="0">
                <a:ln w="12700">
                  <a:noFill/>
                </a:ln>
                <a:solidFill>
                  <a:srgbClr val="FF0000"/>
                </a:solidFill>
                <a:latin typeface="Source Han Sans"/>
                <a:ea typeface="Source Han Sans"/>
                <a:cs typeface="Source Han Sans"/>
              </a:rPr>
              <a:t>network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 communication services.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14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Graphical user Interface middleware: 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provides graphical interface display and </a:t>
            </a:r>
            <a:r>
              <a:rPr kumimoji="1" lang="en-US" altLang="zh-CN" sz="1400" b="1" dirty="0">
                <a:ln w="12700">
                  <a:noFill/>
                </a:ln>
                <a:solidFill>
                  <a:srgbClr val="FF0000"/>
                </a:solidFill>
                <a:latin typeface="Source Han Sans"/>
                <a:ea typeface="Source Han Sans"/>
                <a:cs typeface="Source Han Sans"/>
              </a:rPr>
              <a:t>interaction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 services.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5895577" y="3143353"/>
            <a:ext cx="5623324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Type 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5502149" y="3234366"/>
            <a:ext cx="176550" cy="176550"/>
          </a:xfrm>
          <a:prstGeom prst="rect">
            <a:avLst/>
          </a:prstGeom>
          <a:solidFill>
            <a:schemeClr val="bg1">
              <a:lumMod val="8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79982" y="1651375"/>
            <a:ext cx="2369566" cy="2333564"/>
          </a:xfrm>
          <a:custGeom>
            <a:avLst/>
            <a:gdLst>
              <a:gd name="connsiteX0" fmla="*/ 1184784 w 2369566"/>
              <a:gd name="connsiteY0" fmla="*/ 443836 h 2333564"/>
              <a:gd name="connsiteX1" fmla="*/ 442671 w 2369566"/>
              <a:gd name="connsiteY1" fmla="*/ 1185949 h 2333564"/>
              <a:gd name="connsiteX2" fmla="*/ 1184784 w 2369566"/>
              <a:gd name="connsiteY2" fmla="*/ 1928062 h 2333564"/>
              <a:gd name="connsiteX3" fmla="*/ 1926897 w 2369566"/>
              <a:gd name="connsiteY3" fmla="*/ 1185949 h 2333564"/>
              <a:gd name="connsiteX4" fmla="*/ 1184784 w 2369566"/>
              <a:gd name="connsiteY4" fmla="*/ 443836 h 2333564"/>
              <a:gd name="connsiteX5" fmla="*/ 1087753 w 2369566"/>
              <a:gd name="connsiteY5" fmla="*/ 0 h 2333564"/>
              <a:gd name="connsiteX6" fmla="*/ 1281814 w 2369566"/>
              <a:gd name="connsiteY6" fmla="*/ 0 h 2333564"/>
              <a:gd name="connsiteX7" fmla="*/ 1323988 w 2369566"/>
              <a:gd name="connsiteY7" fmla="*/ 239225 h 2333564"/>
              <a:gd name="connsiteX8" fmla="*/ 1686691 w 2369566"/>
              <a:gd name="connsiteY8" fmla="*/ 371239 h 2333564"/>
              <a:gd name="connsiteX9" fmla="*/ 1686693 w 2369566"/>
              <a:gd name="connsiteY9" fmla="*/ 371239 h 2333564"/>
              <a:gd name="connsiteX10" fmla="*/ 1872773 w 2369566"/>
              <a:gd name="connsiteY10" fmla="*/ 215091 h 2333564"/>
              <a:gd name="connsiteX11" fmla="*/ 2021428 w 2369566"/>
              <a:gd name="connsiteY11" fmla="*/ 339830 h 2333564"/>
              <a:gd name="connsiteX12" fmla="*/ 1899964 w 2369566"/>
              <a:gd name="connsiteY12" fmla="*/ 550198 h 2333564"/>
              <a:gd name="connsiteX13" fmla="*/ 2092954 w 2369566"/>
              <a:gd name="connsiteY13" fmla="*/ 884466 h 2333564"/>
              <a:gd name="connsiteX14" fmla="*/ 2335869 w 2369566"/>
              <a:gd name="connsiteY14" fmla="*/ 884460 h 2333564"/>
              <a:gd name="connsiteX15" fmla="*/ 2369566 w 2369566"/>
              <a:gd name="connsiteY15" fmla="*/ 1075569 h 2333564"/>
              <a:gd name="connsiteX16" fmla="*/ 2141298 w 2369566"/>
              <a:gd name="connsiteY16" fmla="*/ 1158645 h 2333564"/>
              <a:gd name="connsiteX17" fmla="*/ 2074273 w 2369566"/>
              <a:gd name="connsiteY17" fmla="*/ 1538758 h 2333564"/>
              <a:gd name="connsiteX18" fmla="*/ 2260361 w 2369566"/>
              <a:gd name="connsiteY18" fmla="*/ 1694896 h 2333564"/>
              <a:gd name="connsiteX19" fmla="*/ 2163333 w 2369566"/>
              <a:gd name="connsiteY19" fmla="*/ 1862953 h 2333564"/>
              <a:gd name="connsiteX20" fmla="*/ 1935069 w 2369566"/>
              <a:gd name="connsiteY20" fmla="*/ 1779867 h 2333564"/>
              <a:gd name="connsiteX21" fmla="*/ 1639391 w 2369566"/>
              <a:gd name="connsiteY21" fmla="*/ 2027969 h 2333564"/>
              <a:gd name="connsiteX22" fmla="*/ 1681579 w 2369566"/>
              <a:gd name="connsiteY22" fmla="*/ 2267193 h 2333564"/>
              <a:gd name="connsiteX23" fmla="*/ 1499226 w 2369566"/>
              <a:gd name="connsiteY23" fmla="*/ 2333564 h 2333564"/>
              <a:gd name="connsiteX24" fmla="*/ 1377772 w 2369566"/>
              <a:gd name="connsiteY24" fmla="*/ 2123191 h 2333564"/>
              <a:gd name="connsiteX25" fmla="*/ 991793 w 2369566"/>
              <a:gd name="connsiteY25" fmla="*/ 2123191 h 2333564"/>
              <a:gd name="connsiteX26" fmla="*/ 870341 w 2369566"/>
              <a:gd name="connsiteY26" fmla="*/ 2333564 h 2333564"/>
              <a:gd name="connsiteX27" fmla="*/ 687987 w 2369566"/>
              <a:gd name="connsiteY27" fmla="*/ 2267193 h 2333564"/>
              <a:gd name="connsiteX28" fmla="*/ 730176 w 2369566"/>
              <a:gd name="connsiteY28" fmla="*/ 2027969 h 2333564"/>
              <a:gd name="connsiteX29" fmla="*/ 434497 w 2369566"/>
              <a:gd name="connsiteY29" fmla="*/ 1779865 h 2333564"/>
              <a:gd name="connsiteX30" fmla="*/ 206233 w 2369566"/>
              <a:gd name="connsiteY30" fmla="*/ 1862953 h 2333564"/>
              <a:gd name="connsiteX31" fmla="*/ 109205 w 2369566"/>
              <a:gd name="connsiteY31" fmla="*/ 1694896 h 2333564"/>
              <a:gd name="connsiteX32" fmla="*/ 295293 w 2369566"/>
              <a:gd name="connsiteY32" fmla="*/ 1538758 h 2333564"/>
              <a:gd name="connsiteX33" fmla="*/ 228268 w 2369566"/>
              <a:gd name="connsiteY33" fmla="*/ 1158645 h 2333564"/>
              <a:gd name="connsiteX34" fmla="*/ 0 w 2369566"/>
              <a:gd name="connsiteY34" fmla="*/ 1075569 h 2333564"/>
              <a:gd name="connsiteX35" fmla="*/ 33697 w 2369566"/>
              <a:gd name="connsiteY35" fmla="*/ 884460 h 2333564"/>
              <a:gd name="connsiteX36" fmla="*/ 276613 w 2369566"/>
              <a:gd name="connsiteY36" fmla="*/ 884466 h 2333564"/>
              <a:gd name="connsiteX37" fmla="*/ 469602 w 2369566"/>
              <a:gd name="connsiteY37" fmla="*/ 550198 h 2333564"/>
              <a:gd name="connsiteX38" fmla="*/ 348139 w 2369566"/>
              <a:gd name="connsiteY38" fmla="*/ 339830 h 2333564"/>
              <a:gd name="connsiteX39" fmla="*/ 496794 w 2369566"/>
              <a:gd name="connsiteY39" fmla="*/ 215091 h 2333564"/>
              <a:gd name="connsiteX40" fmla="*/ 682874 w 2369566"/>
              <a:gd name="connsiteY40" fmla="*/ 371239 h 2333564"/>
              <a:gd name="connsiteX41" fmla="*/ 1045576 w 2369566"/>
              <a:gd name="connsiteY41" fmla="*/ 239226 h 2333564"/>
            </a:gdLst>
            <a:ahLst/>
            <a:cxnLst/>
            <a:rect l="l" t="t" r="r" b="b"/>
            <a:pathLst>
              <a:path w="2369566" h="2333564">
                <a:moveTo>
                  <a:pt x="1184784" y="443836"/>
                </a:moveTo>
                <a:cubicBezTo>
                  <a:pt x="774926" y="443836"/>
                  <a:pt x="442671" y="776091"/>
                  <a:pt x="442671" y="1185949"/>
                </a:cubicBezTo>
                <a:cubicBezTo>
                  <a:pt x="442671" y="1595807"/>
                  <a:pt x="774926" y="1928062"/>
                  <a:pt x="1184784" y="1928062"/>
                </a:cubicBezTo>
                <a:cubicBezTo>
                  <a:pt x="1594642" y="1928062"/>
                  <a:pt x="1926897" y="1595807"/>
                  <a:pt x="1926897" y="1185949"/>
                </a:cubicBezTo>
                <a:cubicBezTo>
                  <a:pt x="1926897" y="776091"/>
                  <a:pt x="1594642" y="443836"/>
                  <a:pt x="1184784" y="443836"/>
                </a:cubicBezTo>
                <a:close/>
                <a:moveTo>
                  <a:pt x="1087753" y="0"/>
                </a:moveTo>
                <a:lnTo>
                  <a:pt x="1281814" y="0"/>
                </a:lnTo>
                <a:lnTo>
                  <a:pt x="1323988" y="239225"/>
                </a:lnTo>
                <a:cubicBezTo>
                  <a:pt x="1452602" y="258136"/>
                  <a:pt x="1576013" y="303054"/>
                  <a:pt x="1686691" y="371239"/>
                </a:cubicBezTo>
                <a:lnTo>
                  <a:pt x="1686693" y="371239"/>
                </a:lnTo>
                <a:lnTo>
                  <a:pt x="1872773" y="215091"/>
                </a:lnTo>
                <a:lnTo>
                  <a:pt x="2021428" y="339830"/>
                </a:lnTo>
                <a:lnTo>
                  <a:pt x="1899964" y="550198"/>
                </a:lnTo>
                <a:cubicBezTo>
                  <a:pt x="1986332" y="647356"/>
                  <a:pt x="2051996" y="761091"/>
                  <a:pt x="2092954" y="884466"/>
                </a:cubicBezTo>
                <a:lnTo>
                  <a:pt x="2335869" y="884460"/>
                </a:lnTo>
                <a:lnTo>
                  <a:pt x="2369566" y="1075569"/>
                </a:lnTo>
                <a:lnTo>
                  <a:pt x="2141298" y="1158645"/>
                </a:lnTo>
                <a:cubicBezTo>
                  <a:pt x="2145008" y="1288586"/>
                  <a:pt x="2122202" y="1417921"/>
                  <a:pt x="2074273" y="1538758"/>
                </a:cubicBezTo>
                <a:lnTo>
                  <a:pt x="2260361" y="1694896"/>
                </a:lnTo>
                <a:lnTo>
                  <a:pt x="2163333" y="1862953"/>
                </a:lnTo>
                <a:lnTo>
                  <a:pt x="1935069" y="1779867"/>
                </a:lnTo>
                <a:cubicBezTo>
                  <a:pt x="1854386" y="1881794"/>
                  <a:pt x="1753779" y="1966211"/>
                  <a:pt x="1639391" y="2027969"/>
                </a:cubicBezTo>
                <a:lnTo>
                  <a:pt x="1681579" y="2267193"/>
                </a:lnTo>
                <a:lnTo>
                  <a:pt x="1499226" y="2333564"/>
                </a:lnTo>
                <a:lnTo>
                  <a:pt x="1377772" y="2123191"/>
                </a:lnTo>
                <a:cubicBezTo>
                  <a:pt x="1250447" y="2149409"/>
                  <a:pt x="1119116" y="2149409"/>
                  <a:pt x="991793" y="2123191"/>
                </a:cubicBezTo>
                <a:lnTo>
                  <a:pt x="870341" y="2333564"/>
                </a:lnTo>
                <a:lnTo>
                  <a:pt x="687987" y="2267193"/>
                </a:lnTo>
                <a:lnTo>
                  <a:pt x="730176" y="2027969"/>
                </a:lnTo>
                <a:cubicBezTo>
                  <a:pt x="615788" y="1966211"/>
                  <a:pt x="515181" y="1881792"/>
                  <a:pt x="434497" y="1779865"/>
                </a:cubicBezTo>
                <a:lnTo>
                  <a:pt x="206233" y="1862953"/>
                </a:lnTo>
                <a:lnTo>
                  <a:pt x="109205" y="1694896"/>
                </a:lnTo>
                <a:lnTo>
                  <a:pt x="295293" y="1538758"/>
                </a:lnTo>
                <a:cubicBezTo>
                  <a:pt x="247364" y="1417921"/>
                  <a:pt x="224558" y="1288586"/>
                  <a:pt x="228268" y="1158645"/>
                </a:cubicBezTo>
                <a:lnTo>
                  <a:pt x="0" y="1075569"/>
                </a:lnTo>
                <a:lnTo>
                  <a:pt x="33697" y="884460"/>
                </a:lnTo>
                <a:lnTo>
                  <a:pt x="276613" y="884466"/>
                </a:lnTo>
                <a:cubicBezTo>
                  <a:pt x="317570" y="761091"/>
                  <a:pt x="383236" y="647354"/>
                  <a:pt x="469602" y="550198"/>
                </a:cubicBezTo>
                <a:lnTo>
                  <a:pt x="348139" y="339830"/>
                </a:lnTo>
                <a:lnTo>
                  <a:pt x="496794" y="215091"/>
                </a:lnTo>
                <a:lnTo>
                  <a:pt x="682874" y="371239"/>
                </a:lnTo>
                <a:cubicBezTo>
                  <a:pt x="793553" y="303054"/>
                  <a:pt x="916964" y="258136"/>
                  <a:pt x="1045576" y="2392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sq">
            <a:noFill/>
            <a:prstDash val="solid"/>
            <a:miter/>
          </a:ln>
        </p:spPr>
        <p:txBody>
          <a:bodyPr vert="horz" wrap="square" lIns="356481" tIns="548640" rIns="356481" bIns="436755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501009" y="4185089"/>
            <a:ext cx="1536829" cy="1513478"/>
          </a:xfrm>
          <a:custGeom>
            <a:avLst/>
            <a:gdLst>
              <a:gd name="connsiteX0" fmla="*/ 768414 w 1536829"/>
              <a:gd name="connsiteY0" fmla="*/ 287859 h 1513478"/>
              <a:gd name="connsiteX1" fmla="*/ 287102 w 1536829"/>
              <a:gd name="connsiteY1" fmla="*/ 769171 h 1513478"/>
              <a:gd name="connsiteX2" fmla="*/ 768414 w 1536829"/>
              <a:gd name="connsiteY2" fmla="*/ 1250483 h 1513478"/>
              <a:gd name="connsiteX3" fmla="*/ 1249726 w 1536829"/>
              <a:gd name="connsiteY3" fmla="*/ 769171 h 1513478"/>
              <a:gd name="connsiteX4" fmla="*/ 768414 w 1536829"/>
              <a:gd name="connsiteY4" fmla="*/ 287859 h 1513478"/>
              <a:gd name="connsiteX5" fmla="*/ 705484 w 1536829"/>
              <a:gd name="connsiteY5" fmla="*/ 0 h 1513478"/>
              <a:gd name="connsiteX6" fmla="*/ 831346 w 1536829"/>
              <a:gd name="connsiteY6" fmla="*/ 0 h 1513478"/>
              <a:gd name="connsiteX7" fmla="*/ 858699 w 1536829"/>
              <a:gd name="connsiteY7" fmla="*/ 155154 h 1513478"/>
              <a:gd name="connsiteX8" fmla="*/ 1093937 w 1536829"/>
              <a:gd name="connsiteY8" fmla="*/ 240774 h 1513478"/>
              <a:gd name="connsiteX9" fmla="*/ 1093938 w 1536829"/>
              <a:gd name="connsiteY9" fmla="*/ 240774 h 1513478"/>
              <a:gd name="connsiteX10" fmla="*/ 1214624 w 1536829"/>
              <a:gd name="connsiteY10" fmla="*/ 139501 h 1513478"/>
              <a:gd name="connsiteX11" fmla="*/ 1311037 w 1536829"/>
              <a:gd name="connsiteY11" fmla="*/ 220403 h 1513478"/>
              <a:gd name="connsiteX12" fmla="*/ 1232259 w 1536829"/>
              <a:gd name="connsiteY12" fmla="*/ 356841 h 1513478"/>
              <a:gd name="connsiteX13" fmla="*/ 1357427 w 1536829"/>
              <a:gd name="connsiteY13" fmla="*/ 573637 h 1513478"/>
              <a:gd name="connsiteX14" fmla="*/ 1514974 w 1536829"/>
              <a:gd name="connsiteY14" fmla="*/ 573633 h 1513478"/>
              <a:gd name="connsiteX15" fmla="*/ 1536829 w 1536829"/>
              <a:gd name="connsiteY15" fmla="*/ 697580 h 1513478"/>
              <a:gd name="connsiteX16" fmla="*/ 1388781 w 1536829"/>
              <a:gd name="connsiteY16" fmla="*/ 751461 h 1513478"/>
              <a:gd name="connsiteX17" fmla="*/ 1345311 w 1536829"/>
              <a:gd name="connsiteY17" fmla="*/ 997991 h 1513478"/>
              <a:gd name="connsiteX18" fmla="*/ 1466002 w 1536829"/>
              <a:gd name="connsiteY18" fmla="*/ 1099257 h 1513478"/>
              <a:gd name="connsiteX19" fmla="*/ 1403073 w 1536829"/>
              <a:gd name="connsiteY19" fmla="*/ 1208254 h 1513478"/>
              <a:gd name="connsiteX20" fmla="*/ 1255027 w 1536829"/>
              <a:gd name="connsiteY20" fmla="*/ 1154367 h 1513478"/>
              <a:gd name="connsiteX21" fmla="*/ 1063259 w 1536829"/>
              <a:gd name="connsiteY21" fmla="*/ 1315278 h 1513478"/>
              <a:gd name="connsiteX22" fmla="*/ 1090622 w 1536829"/>
              <a:gd name="connsiteY22" fmla="*/ 1470431 h 1513478"/>
              <a:gd name="connsiteX23" fmla="*/ 972352 w 1536829"/>
              <a:gd name="connsiteY23" fmla="*/ 1513478 h 1513478"/>
              <a:gd name="connsiteX24" fmla="*/ 893582 w 1536829"/>
              <a:gd name="connsiteY24" fmla="*/ 1377036 h 1513478"/>
              <a:gd name="connsiteX25" fmla="*/ 643247 w 1536829"/>
              <a:gd name="connsiteY25" fmla="*/ 1377036 h 1513478"/>
              <a:gd name="connsiteX26" fmla="*/ 564477 w 1536829"/>
              <a:gd name="connsiteY26" fmla="*/ 1513478 h 1513478"/>
              <a:gd name="connsiteX27" fmla="*/ 446208 w 1536829"/>
              <a:gd name="connsiteY27" fmla="*/ 1470431 h 1513478"/>
              <a:gd name="connsiteX28" fmla="*/ 473570 w 1536829"/>
              <a:gd name="connsiteY28" fmla="*/ 1315278 h 1513478"/>
              <a:gd name="connsiteX29" fmla="*/ 281802 w 1536829"/>
              <a:gd name="connsiteY29" fmla="*/ 1154366 h 1513478"/>
              <a:gd name="connsiteX30" fmla="*/ 133757 w 1536829"/>
              <a:gd name="connsiteY30" fmla="*/ 1208254 h 1513478"/>
              <a:gd name="connsiteX31" fmla="*/ 70827 w 1536829"/>
              <a:gd name="connsiteY31" fmla="*/ 1099257 h 1513478"/>
              <a:gd name="connsiteX32" fmla="*/ 191518 w 1536829"/>
              <a:gd name="connsiteY32" fmla="*/ 997991 h 1513478"/>
              <a:gd name="connsiteX33" fmla="*/ 148048 w 1536829"/>
              <a:gd name="connsiteY33" fmla="*/ 751461 h 1513478"/>
              <a:gd name="connsiteX34" fmla="*/ 0 w 1536829"/>
              <a:gd name="connsiteY34" fmla="*/ 697580 h 1513478"/>
              <a:gd name="connsiteX35" fmla="*/ 21855 w 1536829"/>
              <a:gd name="connsiteY35" fmla="*/ 573633 h 1513478"/>
              <a:gd name="connsiteX36" fmla="*/ 179403 w 1536829"/>
              <a:gd name="connsiteY36" fmla="*/ 573637 h 1513478"/>
              <a:gd name="connsiteX37" fmla="*/ 304570 w 1536829"/>
              <a:gd name="connsiteY37" fmla="*/ 356841 h 1513478"/>
              <a:gd name="connsiteX38" fmla="*/ 225792 w 1536829"/>
              <a:gd name="connsiteY38" fmla="*/ 220403 h 1513478"/>
              <a:gd name="connsiteX39" fmla="*/ 322205 w 1536829"/>
              <a:gd name="connsiteY39" fmla="*/ 139501 h 1513478"/>
              <a:gd name="connsiteX40" fmla="*/ 442891 w 1536829"/>
              <a:gd name="connsiteY40" fmla="*/ 240774 h 1513478"/>
              <a:gd name="connsiteX41" fmla="*/ 678129 w 1536829"/>
              <a:gd name="connsiteY41" fmla="*/ 155155 h 1513478"/>
            </a:gdLst>
            <a:ahLst/>
            <a:cxnLst/>
            <a:rect l="l" t="t" r="r" b="b"/>
            <a:pathLst>
              <a:path w="1536829" h="1513478">
                <a:moveTo>
                  <a:pt x="768414" y="287859"/>
                </a:moveTo>
                <a:cubicBezTo>
                  <a:pt x="502593" y="287859"/>
                  <a:pt x="287102" y="503350"/>
                  <a:pt x="287102" y="769171"/>
                </a:cubicBezTo>
                <a:cubicBezTo>
                  <a:pt x="287102" y="1034992"/>
                  <a:pt x="502593" y="1250483"/>
                  <a:pt x="768414" y="1250483"/>
                </a:cubicBezTo>
                <a:cubicBezTo>
                  <a:pt x="1034235" y="1250483"/>
                  <a:pt x="1249726" y="1034992"/>
                  <a:pt x="1249726" y="769171"/>
                </a:cubicBezTo>
                <a:cubicBezTo>
                  <a:pt x="1249726" y="503350"/>
                  <a:pt x="1034235" y="287859"/>
                  <a:pt x="768414" y="287859"/>
                </a:cubicBezTo>
                <a:close/>
                <a:moveTo>
                  <a:pt x="705484" y="0"/>
                </a:moveTo>
                <a:lnTo>
                  <a:pt x="831346" y="0"/>
                </a:lnTo>
                <a:lnTo>
                  <a:pt x="858699" y="155154"/>
                </a:lnTo>
                <a:cubicBezTo>
                  <a:pt x="942114" y="167419"/>
                  <a:pt x="1022154" y="196551"/>
                  <a:pt x="1093937" y="240774"/>
                </a:cubicBezTo>
                <a:lnTo>
                  <a:pt x="1093938" y="240774"/>
                </a:lnTo>
                <a:lnTo>
                  <a:pt x="1214624" y="139501"/>
                </a:lnTo>
                <a:lnTo>
                  <a:pt x="1311037" y="220403"/>
                </a:lnTo>
                <a:lnTo>
                  <a:pt x="1232259" y="356841"/>
                </a:lnTo>
                <a:cubicBezTo>
                  <a:pt x="1288275" y="419855"/>
                  <a:pt x="1330863" y="493620"/>
                  <a:pt x="1357427" y="573637"/>
                </a:cubicBezTo>
                <a:lnTo>
                  <a:pt x="1514974" y="573633"/>
                </a:lnTo>
                <a:lnTo>
                  <a:pt x="1536829" y="697580"/>
                </a:lnTo>
                <a:lnTo>
                  <a:pt x="1388781" y="751461"/>
                </a:lnTo>
                <a:cubicBezTo>
                  <a:pt x="1391187" y="835737"/>
                  <a:pt x="1376396" y="919620"/>
                  <a:pt x="1345311" y="997991"/>
                </a:cubicBezTo>
                <a:lnTo>
                  <a:pt x="1466002" y="1099257"/>
                </a:lnTo>
                <a:lnTo>
                  <a:pt x="1403073" y="1208254"/>
                </a:lnTo>
                <a:lnTo>
                  <a:pt x="1255027" y="1154367"/>
                </a:lnTo>
                <a:cubicBezTo>
                  <a:pt x="1202699" y="1220473"/>
                  <a:pt x="1137448" y="1275224"/>
                  <a:pt x="1063259" y="1315278"/>
                </a:cubicBezTo>
                <a:lnTo>
                  <a:pt x="1090622" y="1470431"/>
                </a:lnTo>
                <a:lnTo>
                  <a:pt x="972352" y="1513478"/>
                </a:lnTo>
                <a:lnTo>
                  <a:pt x="893582" y="1377036"/>
                </a:lnTo>
                <a:cubicBezTo>
                  <a:pt x="811002" y="1394040"/>
                  <a:pt x="725825" y="1394040"/>
                  <a:pt x="643247" y="1377036"/>
                </a:cubicBezTo>
                <a:lnTo>
                  <a:pt x="564477" y="1513478"/>
                </a:lnTo>
                <a:lnTo>
                  <a:pt x="446208" y="1470431"/>
                </a:lnTo>
                <a:lnTo>
                  <a:pt x="473570" y="1315278"/>
                </a:lnTo>
                <a:cubicBezTo>
                  <a:pt x="399381" y="1275224"/>
                  <a:pt x="334131" y="1220472"/>
                  <a:pt x="281802" y="1154366"/>
                </a:cubicBezTo>
                <a:lnTo>
                  <a:pt x="133757" y="1208254"/>
                </a:lnTo>
                <a:lnTo>
                  <a:pt x="70827" y="1099257"/>
                </a:lnTo>
                <a:lnTo>
                  <a:pt x="191518" y="997991"/>
                </a:lnTo>
                <a:cubicBezTo>
                  <a:pt x="160433" y="919620"/>
                  <a:pt x="145642" y="835737"/>
                  <a:pt x="148048" y="751461"/>
                </a:cubicBezTo>
                <a:lnTo>
                  <a:pt x="0" y="697580"/>
                </a:lnTo>
                <a:lnTo>
                  <a:pt x="21855" y="573633"/>
                </a:lnTo>
                <a:lnTo>
                  <a:pt x="179403" y="573637"/>
                </a:lnTo>
                <a:cubicBezTo>
                  <a:pt x="205966" y="493620"/>
                  <a:pt x="248555" y="419854"/>
                  <a:pt x="304570" y="356841"/>
                </a:cubicBezTo>
                <a:lnTo>
                  <a:pt x="225792" y="220403"/>
                </a:lnTo>
                <a:lnTo>
                  <a:pt x="322205" y="139501"/>
                </a:lnTo>
                <a:lnTo>
                  <a:pt x="442891" y="240774"/>
                </a:lnTo>
                <a:cubicBezTo>
                  <a:pt x="514675" y="196551"/>
                  <a:pt x="594715" y="167419"/>
                  <a:pt x="678129" y="155155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432930" y="1939063"/>
            <a:ext cx="829639" cy="817034"/>
          </a:xfrm>
          <a:custGeom>
            <a:avLst/>
            <a:gdLst>
              <a:gd name="connsiteX0" fmla="*/ 751498 w 1502997"/>
              <a:gd name="connsiteY0" fmla="*/ 281522 h 1480161"/>
              <a:gd name="connsiteX1" fmla="*/ 280782 w 1502997"/>
              <a:gd name="connsiteY1" fmla="*/ 752238 h 1480161"/>
              <a:gd name="connsiteX2" fmla="*/ 751498 w 1502997"/>
              <a:gd name="connsiteY2" fmla="*/ 1222954 h 1480161"/>
              <a:gd name="connsiteX3" fmla="*/ 1222214 w 1502997"/>
              <a:gd name="connsiteY3" fmla="*/ 752238 h 1480161"/>
              <a:gd name="connsiteX4" fmla="*/ 751498 w 1502997"/>
              <a:gd name="connsiteY4" fmla="*/ 281522 h 1480161"/>
              <a:gd name="connsiteX5" fmla="*/ 689953 w 1502997"/>
              <a:gd name="connsiteY5" fmla="*/ 0 h 1480161"/>
              <a:gd name="connsiteX6" fmla="*/ 813044 w 1502997"/>
              <a:gd name="connsiteY6" fmla="*/ 0 h 1480161"/>
              <a:gd name="connsiteX7" fmla="*/ 839795 w 1502997"/>
              <a:gd name="connsiteY7" fmla="*/ 151738 h 1480161"/>
              <a:gd name="connsiteX8" fmla="*/ 1069855 w 1502997"/>
              <a:gd name="connsiteY8" fmla="*/ 235474 h 1480161"/>
              <a:gd name="connsiteX9" fmla="*/ 1069856 w 1502997"/>
              <a:gd name="connsiteY9" fmla="*/ 235474 h 1480161"/>
              <a:gd name="connsiteX10" fmla="*/ 1187885 w 1502997"/>
              <a:gd name="connsiteY10" fmla="*/ 136431 h 1480161"/>
              <a:gd name="connsiteX11" fmla="*/ 1282176 w 1502997"/>
              <a:gd name="connsiteY11" fmla="*/ 215552 h 1480161"/>
              <a:gd name="connsiteX12" fmla="*/ 1205132 w 1502997"/>
              <a:gd name="connsiteY12" fmla="*/ 348986 h 1480161"/>
              <a:gd name="connsiteX13" fmla="*/ 1327544 w 1502997"/>
              <a:gd name="connsiteY13" fmla="*/ 561009 h 1480161"/>
              <a:gd name="connsiteX14" fmla="*/ 1481624 w 1502997"/>
              <a:gd name="connsiteY14" fmla="*/ 561006 h 1480161"/>
              <a:gd name="connsiteX15" fmla="*/ 1502997 w 1502997"/>
              <a:gd name="connsiteY15" fmla="*/ 682224 h 1480161"/>
              <a:gd name="connsiteX16" fmla="*/ 1358208 w 1502997"/>
              <a:gd name="connsiteY16" fmla="*/ 734919 h 1480161"/>
              <a:gd name="connsiteX17" fmla="*/ 1315695 w 1502997"/>
              <a:gd name="connsiteY17" fmla="*/ 976022 h 1480161"/>
              <a:gd name="connsiteX18" fmla="*/ 1433729 w 1502997"/>
              <a:gd name="connsiteY18" fmla="*/ 1075059 h 1480161"/>
              <a:gd name="connsiteX19" fmla="*/ 1372185 w 1502997"/>
              <a:gd name="connsiteY19" fmla="*/ 1181656 h 1480161"/>
              <a:gd name="connsiteX20" fmla="*/ 1227399 w 1502997"/>
              <a:gd name="connsiteY20" fmla="*/ 1128955 h 1480161"/>
              <a:gd name="connsiteX21" fmla="*/ 1039853 w 1502997"/>
              <a:gd name="connsiteY21" fmla="*/ 1286324 h 1480161"/>
              <a:gd name="connsiteX22" fmla="*/ 1066612 w 1502997"/>
              <a:gd name="connsiteY22" fmla="*/ 1438062 h 1480161"/>
              <a:gd name="connsiteX23" fmla="*/ 950947 w 1502997"/>
              <a:gd name="connsiteY23" fmla="*/ 1480161 h 1480161"/>
              <a:gd name="connsiteX24" fmla="*/ 873910 w 1502997"/>
              <a:gd name="connsiteY24" fmla="*/ 1346722 h 1480161"/>
              <a:gd name="connsiteX25" fmla="*/ 629086 w 1502997"/>
              <a:gd name="connsiteY25" fmla="*/ 1346722 h 1480161"/>
              <a:gd name="connsiteX26" fmla="*/ 552050 w 1502997"/>
              <a:gd name="connsiteY26" fmla="*/ 1480161 h 1480161"/>
              <a:gd name="connsiteX27" fmla="*/ 436385 w 1502997"/>
              <a:gd name="connsiteY27" fmla="*/ 1438062 h 1480161"/>
              <a:gd name="connsiteX28" fmla="*/ 463145 w 1502997"/>
              <a:gd name="connsiteY28" fmla="*/ 1286324 h 1480161"/>
              <a:gd name="connsiteX29" fmla="*/ 275598 w 1502997"/>
              <a:gd name="connsiteY29" fmla="*/ 1128954 h 1480161"/>
              <a:gd name="connsiteX30" fmla="*/ 130812 w 1502997"/>
              <a:gd name="connsiteY30" fmla="*/ 1181656 h 1480161"/>
              <a:gd name="connsiteX31" fmla="*/ 69268 w 1502997"/>
              <a:gd name="connsiteY31" fmla="*/ 1075059 h 1480161"/>
              <a:gd name="connsiteX32" fmla="*/ 187302 w 1502997"/>
              <a:gd name="connsiteY32" fmla="*/ 976022 h 1480161"/>
              <a:gd name="connsiteX33" fmla="*/ 144789 w 1502997"/>
              <a:gd name="connsiteY33" fmla="*/ 734919 h 1480161"/>
              <a:gd name="connsiteX34" fmla="*/ 0 w 1502997"/>
              <a:gd name="connsiteY34" fmla="*/ 682224 h 1480161"/>
              <a:gd name="connsiteX35" fmla="*/ 21374 w 1502997"/>
              <a:gd name="connsiteY35" fmla="*/ 561006 h 1480161"/>
              <a:gd name="connsiteX36" fmla="*/ 175453 w 1502997"/>
              <a:gd name="connsiteY36" fmla="*/ 561009 h 1480161"/>
              <a:gd name="connsiteX37" fmla="*/ 297865 w 1502997"/>
              <a:gd name="connsiteY37" fmla="*/ 348986 h 1480161"/>
              <a:gd name="connsiteX38" fmla="*/ 220822 w 1502997"/>
              <a:gd name="connsiteY38" fmla="*/ 215552 h 1480161"/>
              <a:gd name="connsiteX39" fmla="*/ 315112 w 1502997"/>
              <a:gd name="connsiteY39" fmla="*/ 136431 h 1480161"/>
              <a:gd name="connsiteX40" fmla="*/ 433142 w 1502997"/>
              <a:gd name="connsiteY40" fmla="*/ 235474 h 1480161"/>
              <a:gd name="connsiteX41" fmla="*/ 663201 w 1502997"/>
              <a:gd name="connsiteY41" fmla="*/ 151739 h 1480161"/>
            </a:gdLst>
            <a:ahLst/>
            <a:cxnLst/>
            <a:rect l="l" t="t" r="r" b="b"/>
            <a:pathLst>
              <a:path w="1502997" h="1480161">
                <a:moveTo>
                  <a:pt x="751498" y="281522"/>
                </a:moveTo>
                <a:cubicBezTo>
                  <a:pt x="491529" y="281522"/>
                  <a:pt x="280782" y="492269"/>
                  <a:pt x="280782" y="752238"/>
                </a:cubicBezTo>
                <a:cubicBezTo>
                  <a:pt x="280782" y="1012207"/>
                  <a:pt x="491529" y="1222954"/>
                  <a:pt x="751498" y="1222954"/>
                </a:cubicBezTo>
                <a:cubicBezTo>
                  <a:pt x="1011467" y="1222954"/>
                  <a:pt x="1222214" y="1012207"/>
                  <a:pt x="1222214" y="752238"/>
                </a:cubicBezTo>
                <a:cubicBezTo>
                  <a:pt x="1222214" y="492269"/>
                  <a:pt x="1011467" y="281522"/>
                  <a:pt x="751498" y="281522"/>
                </a:cubicBezTo>
                <a:close/>
                <a:moveTo>
                  <a:pt x="689953" y="0"/>
                </a:moveTo>
                <a:lnTo>
                  <a:pt x="813044" y="0"/>
                </a:lnTo>
                <a:lnTo>
                  <a:pt x="839795" y="151738"/>
                </a:lnTo>
                <a:cubicBezTo>
                  <a:pt x="921374" y="163734"/>
                  <a:pt x="999653" y="192225"/>
                  <a:pt x="1069855" y="235474"/>
                </a:cubicBezTo>
                <a:lnTo>
                  <a:pt x="1069856" y="235474"/>
                </a:lnTo>
                <a:lnTo>
                  <a:pt x="1187885" y="136431"/>
                </a:lnTo>
                <a:lnTo>
                  <a:pt x="1282176" y="215552"/>
                </a:lnTo>
                <a:lnTo>
                  <a:pt x="1205132" y="348986"/>
                </a:lnTo>
                <a:cubicBezTo>
                  <a:pt x="1259915" y="410612"/>
                  <a:pt x="1301565" y="482754"/>
                  <a:pt x="1327544" y="561009"/>
                </a:cubicBezTo>
                <a:lnTo>
                  <a:pt x="1481624" y="561006"/>
                </a:lnTo>
                <a:lnTo>
                  <a:pt x="1502997" y="682224"/>
                </a:lnTo>
                <a:lnTo>
                  <a:pt x="1358208" y="734919"/>
                </a:lnTo>
                <a:cubicBezTo>
                  <a:pt x="1360562" y="817339"/>
                  <a:pt x="1346096" y="899376"/>
                  <a:pt x="1315695" y="976022"/>
                </a:cubicBezTo>
                <a:lnTo>
                  <a:pt x="1433729" y="1075059"/>
                </a:lnTo>
                <a:lnTo>
                  <a:pt x="1372185" y="1181656"/>
                </a:lnTo>
                <a:lnTo>
                  <a:pt x="1227399" y="1128955"/>
                </a:lnTo>
                <a:cubicBezTo>
                  <a:pt x="1176222" y="1193606"/>
                  <a:pt x="1112408" y="1247152"/>
                  <a:pt x="1039853" y="1286324"/>
                </a:cubicBezTo>
                <a:lnTo>
                  <a:pt x="1066612" y="1438062"/>
                </a:lnTo>
                <a:lnTo>
                  <a:pt x="950947" y="1480161"/>
                </a:lnTo>
                <a:lnTo>
                  <a:pt x="873910" y="1346722"/>
                </a:lnTo>
                <a:cubicBezTo>
                  <a:pt x="793149" y="1363352"/>
                  <a:pt x="709847" y="1363352"/>
                  <a:pt x="629086" y="1346722"/>
                </a:cubicBezTo>
                <a:lnTo>
                  <a:pt x="552050" y="1480161"/>
                </a:lnTo>
                <a:lnTo>
                  <a:pt x="436385" y="1438062"/>
                </a:lnTo>
                <a:lnTo>
                  <a:pt x="463145" y="1286324"/>
                </a:lnTo>
                <a:cubicBezTo>
                  <a:pt x="390589" y="1247152"/>
                  <a:pt x="326775" y="1193605"/>
                  <a:pt x="275598" y="1128954"/>
                </a:cubicBezTo>
                <a:lnTo>
                  <a:pt x="130812" y="1181656"/>
                </a:lnTo>
                <a:lnTo>
                  <a:pt x="69268" y="1075059"/>
                </a:lnTo>
                <a:lnTo>
                  <a:pt x="187302" y="976022"/>
                </a:lnTo>
                <a:cubicBezTo>
                  <a:pt x="156901" y="899376"/>
                  <a:pt x="142436" y="817339"/>
                  <a:pt x="144789" y="734919"/>
                </a:cubicBezTo>
                <a:lnTo>
                  <a:pt x="0" y="682224"/>
                </a:lnTo>
                <a:lnTo>
                  <a:pt x="21374" y="561006"/>
                </a:lnTo>
                <a:lnTo>
                  <a:pt x="175453" y="561009"/>
                </a:lnTo>
                <a:cubicBezTo>
                  <a:pt x="201432" y="482754"/>
                  <a:pt x="243084" y="410611"/>
                  <a:pt x="297865" y="348986"/>
                </a:cubicBezTo>
                <a:lnTo>
                  <a:pt x="220822" y="215552"/>
                </a:lnTo>
                <a:lnTo>
                  <a:pt x="315112" y="136431"/>
                </a:lnTo>
                <a:lnTo>
                  <a:pt x="433142" y="235474"/>
                </a:lnTo>
                <a:cubicBezTo>
                  <a:pt x="503345" y="192225"/>
                  <a:pt x="581623" y="163734"/>
                  <a:pt x="663201" y="15173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1931966">
            <a:off x="696496" y="1981697"/>
            <a:ext cx="2150785" cy="2150786"/>
          </a:xfrm>
          <a:prstGeom prst="arc">
            <a:avLst/>
          </a:prstGeom>
          <a:noFill/>
          <a:ln w="28575" cap="sq">
            <a:solidFill>
              <a:schemeClr val="bg1">
                <a:lumMod val="65000"/>
              </a:schemeClr>
            </a:solidFill>
            <a:miter/>
            <a:tailEnd type="stealth"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5691386">
            <a:off x="2988535" y="2945467"/>
            <a:ext cx="2150786" cy="2150785"/>
          </a:xfrm>
          <a:prstGeom prst="arc">
            <a:avLst/>
          </a:prstGeom>
          <a:noFill/>
          <a:ln w="28575" cap="sq">
            <a:solidFill>
              <a:schemeClr val="bg1">
                <a:lumMod val="65000"/>
              </a:schemeClr>
            </a:solidFill>
            <a:miter/>
            <a:tailEnd type="stealth"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893003" y="2574330"/>
            <a:ext cx="543524" cy="525988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sq">
            <a:noFill/>
            <a:prstDash val="solid"/>
            <a:miter/>
          </a:ln>
        </p:spPr>
        <p:txBody>
          <a:bodyPr vert="horz" wrap="square" lIns="356481" tIns="548640" rIns="356481" bIns="436755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006183" y="2899736"/>
            <a:ext cx="1960738" cy="1930947"/>
          </a:xfrm>
          <a:custGeom>
            <a:avLst/>
            <a:gdLst>
              <a:gd name="connsiteX0" fmla="*/ 1006670 w 2013338"/>
              <a:gd name="connsiteY0" fmla="*/ 339543 h 1982748"/>
              <a:gd name="connsiteX1" fmla="*/ 338550 w 2013338"/>
              <a:gd name="connsiteY1" fmla="*/ 1007661 h 1982748"/>
              <a:gd name="connsiteX2" fmla="*/ 1006670 w 2013338"/>
              <a:gd name="connsiteY2" fmla="*/ 1675779 h 1982748"/>
              <a:gd name="connsiteX3" fmla="*/ 1674790 w 2013338"/>
              <a:gd name="connsiteY3" fmla="*/ 1007661 h 1982748"/>
              <a:gd name="connsiteX4" fmla="*/ 1006670 w 2013338"/>
              <a:gd name="connsiteY4" fmla="*/ 339543 h 1982748"/>
              <a:gd name="connsiteX5" fmla="*/ 924226 w 2013338"/>
              <a:gd name="connsiteY5" fmla="*/ 0 h 1982748"/>
              <a:gd name="connsiteX6" fmla="*/ 1089113 w 2013338"/>
              <a:gd name="connsiteY6" fmla="*/ 0 h 1982748"/>
              <a:gd name="connsiteX7" fmla="*/ 1124947 w 2013338"/>
              <a:gd name="connsiteY7" fmla="*/ 203261 h 1982748"/>
              <a:gd name="connsiteX8" fmla="*/ 1433123 w 2013338"/>
              <a:gd name="connsiteY8" fmla="*/ 315428 h 1982748"/>
              <a:gd name="connsiteX9" fmla="*/ 1433124 w 2013338"/>
              <a:gd name="connsiteY9" fmla="*/ 315428 h 1982748"/>
              <a:gd name="connsiteX10" fmla="*/ 1591230 w 2013338"/>
              <a:gd name="connsiteY10" fmla="*/ 182755 h 1982748"/>
              <a:gd name="connsiteX11" fmla="*/ 1717537 w 2013338"/>
              <a:gd name="connsiteY11" fmla="*/ 288741 h 1982748"/>
              <a:gd name="connsiteX12" fmla="*/ 1614333 w 2013338"/>
              <a:gd name="connsiteY12" fmla="*/ 467483 h 1982748"/>
              <a:gd name="connsiteX13" fmla="*/ 1778310 w 2013338"/>
              <a:gd name="connsiteY13" fmla="*/ 751499 h 1982748"/>
              <a:gd name="connsiteX14" fmla="*/ 1984707 w 2013338"/>
              <a:gd name="connsiteY14" fmla="*/ 751494 h 1982748"/>
              <a:gd name="connsiteX15" fmla="*/ 2013338 w 2013338"/>
              <a:gd name="connsiteY15" fmla="*/ 913873 h 1982748"/>
              <a:gd name="connsiteX16" fmla="*/ 1819386 w 2013338"/>
              <a:gd name="connsiteY16" fmla="*/ 984460 h 1982748"/>
              <a:gd name="connsiteX17" fmla="*/ 1762438 w 2013338"/>
              <a:gd name="connsiteY17" fmla="*/ 1307429 h 1982748"/>
              <a:gd name="connsiteX18" fmla="*/ 1920551 w 2013338"/>
              <a:gd name="connsiteY18" fmla="*/ 1440094 h 1982748"/>
              <a:gd name="connsiteX19" fmla="*/ 1838109 w 2013338"/>
              <a:gd name="connsiteY19" fmla="*/ 1582886 h 1982748"/>
              <a:gd name="connsiteX20" fmla="*/ 1644161 w 2013338"/>
              <a:gd name="connsiteY20" fmla="*/ 1512290 h 1982748"/>
              <a:gd name="connsiteX21" fmla="*/ 1392933 w 2013338"/>
              <a:gd name="connsiteY21" fmla="*/ 1723094 h 1982748"/>
              <a:gd name="connsiteX22" fmla="*/ 1428779 w 2013338"/>
              <a:gd name="connsiteY22" fmla="*/ 1926354 h 1982748"/>
              <a:gd name="connsiteX23" fmla="*/ 1273840 w 2013338"/>
              <a:gd name="connsiteY23" fmla="*/ 1982748 h 1982748"/>
              <a:gd name="connsiteX24" fmla="*/ 1170645 w 2013338"/>
              <a:gd name="connsiteY24" fmla="*/ 1804001 h 1982748"/>
              <a:gd name="connsiteX25" fmla="*/ 842692 w 2013338"/>
              <a:gd name="connsiteY25" fmla="*/ 1804001 h 1982748"/>
              <a:gd name="connsiteX26" fmla="*/ 739498 w 2013338"/>
              <a:gd name="connsiteY26" fmla="*/ 1982748 h 1982748"/>
              <a:gd name="connsiteX27" fmla="*/ 584559 w 2013338"/>
              <a:gd name="connsiteY27" fmla="*/ 1926354 h 1982748"/>
              <a:gd name="connsiteX28" fmla="*/ 620405 w 2013338"/>
              <a:gd name="connsiteY28" fmla="*/ 1723094 h 1982748"/>
              <a:gd name="connsiteX29" fmla="*/ 369177 w 2013338"/>
              <a:gd name="connsiteY29" fmla="*/ 1512289 h 1982748"/>
              <a:gd name="connsiteX30" fmla="*/ 175229 w 2013338"/>
              <a:gd name="connsiteY30" fmla="*/ 1582886 h 1982748"/>
              <a:gd name="connsiteX31" fmla="*/ 92788 w 2013338"/>
              <a:gd name="connsiteY31" fmla="*/ 1440094 h 1982748"/>
              <a:gd name="connsiteX32" fmla="*/ 250900 w 2013338"/>
              <a:gd name="connsiteY32" fmla="*/ 1307429 h 1982748"/>
              <a:gd name="connsiteX33" fmla="*/ 193952 w 2013338"/>
              <a:gd name="connsiteY33" fmla="*/ 984460 h 1982748"/>
              <a:gd name="connsiteX34" fmla="*/ 0 w 2013338"/>
              <a:gd name="connsiteY34" fmla="*/ 913873 h 1982748"/>
              <a:gd name="connsiteX35" fmla="*/ 28631 w 2013338"/>
              <a:gd name="connsiteY35" fmla="*/ 751494 h 1982748"/>
              <a:gd name="connsiteX36" fmla="*/ 235028 w 2013338"/>
              <a:gd name="connsiteY36" fmla="*/ 751499 h 1982748"/>
              <a:gd name="connsiteX37" fmla="*/ 399005 w 2013338"/>
              <a:gd name="connsiteY37" fmla="*/ 467483 h 1982748"/>
              <a:gd name="connsiteX38" fmla="*/ 295801 w 2013338"/>
              <a:gd name="connsiteY38" fmla="*/ 288741 h 1982748"/>
              <a:gd name="connsiteX39" fmla="*/ 422108 w 2013338"/>
              <a:gd name="connsiteY39" fmla="*/ 182755 h 1982748"/>
              <a:gd name="connsiteX40" fmla="*/ 580214 w 2013338"/>
              <a:gd name="connsiteY40" fmla="*/ 315428 h 1982748"/>
              <a:gd name="connsiteX41" fmla="*/ 888390 w 2013338"/>
              <a:gd name="connsiteY41" fmla="*/ 203262 h 1982748"/>
            </a:gdLst>
            <a:ahLst/>
            <a:cxnLst/>
            <a:rect l="l" t="t" r="r" b="b"/>
            <a:pathLst>
              <a:path w="2013338" h="1982748">
                <a:moveTo>
                  <a:pt x="1006670" y="339543"/>
                </a:moveTo>
                <a:cubicBezTo>
                  <a:pt x="637678" y="339543"/>
                  <a:pt x="338550" y="638670"/>
                  <a:pt x="338550" y="1007661"/>
                </a:cubicBezTo>
                <a:cubicBezTo>
                  <a:pt x="338550" y="1376652"/>
                  <a:pt x="637678" y="1675779"/>
                  <a:pt x="1006670" y="1675779"/>
                </a:cubicBezTo>
                <a:cubicBezTo>
                  <a:pt x="1375662" y="1675779"/>
                  <a:pt x="1674790" y="1376652"/>
                  <a:pt x="1674790" y="1007661"/>
                </a:cubicBezTo>
                <a:cubicBezTo>
                  <a:pt x="1674790" y="638670"/>
                  <a:pt x="1375662" y="339543"/>
                  <a:pt x="1006670" y="339543"/>
                </a:cubicBezTo>
                <a:close/>
                <a:moveTo>
                  <a:pt x="924226" y="0"/>
                </a:moveTo>
                <a:lnTo>
                  <a:pt x="1089113" y="0"/>
                </a:lnTo>
                <a:lnTo>
                  <a:pt x="1124947" y="203261"/>
                </a:lnTo>
                <a:cubicBezTo>
                  <a:pt x="1234226" y="219329"/>
                  <a:pt x="1339084" y="257494"/>
                  <a:pt x="1433123" y="315428"/>
                </a:cubicBezTo>
                <a:lnTo>
                  <a:pt x="1433124" y="315428"/>
                </a:lnTo>
                <a:lnTo>
                  <a:pt x="1591230" y="182755"/>
                </a:lnTo>
                <a:lnTo>
                  <a:pt x="1717537" y="288741"/>
                </a:lnTo>
                <a:lnTo>
                  <a:pt x="1614333" y="467483"/>
                </a:lnTo>
                <a:cubicBezTo>
                  <a:pt x="1687717" y="550035"/>
                  <a:pt x="1743510" y="646672"/>
                  <a:pt x="1778310" y="751499"/>
                </a:cubicBezTo>
                <a:lnTo>
                  <a:pt x="1984707" y="751494"/>
                </a:lnTo>
                <a:lnTo>
                  <a:pt x="2013338" y="913873"/>
                </a:lnTo>
                <a:lnTo>
                  <a:pt x="1819386" y="984460"/>
                </a:lnTo>
                <a:cubicBezTo>
                  <a:pt x="1822539" y="1094866"/>
                  <a:pt x="1803162" y="1204758"/>
                  <a:pt x="1762438" y="1307429"/>
                </a:cubicBezTo>
                <a:lnTo>
                  <a:pt x="1920551" y="1440094"/>
                </a:lnTo>
                <a:lnTo>
                  <a:pt x="1838109" y="1582886"/>
                </a:lnTo>
                <a:lnTo>
                  <a:pt x="1644161" y="1512290"/>
                </a:lnTo>
                <a:cubicBezTo>
                  <a:pt x="1575607" y="1598894"/>
                  <a:pt x="1490125" y="1670621"/>
                  <a:pt x="1392933" y="1723094"/>
                </a:cubicBezTo>
                <a:lnTo>
                  <a:pt x="1428779" y="1926354"/>
                </a:lnTo>
                <a:lnTo>
                  <a:pt x="1273840" y="1982748"/>
                </a:lnTo>
                <a:lnTo>
                  <a:pt x="1170645" y="1804001"/>
                </a:lnTo>
                <a:cubicBezTo>
                  <a:pt x="1062462" y="1826277"/>
                  <a:pt x="950874" y="1826277"/>
                  <a:pt x="842692" y="1804001"/>
                </a:cubicBezTo>
                <a:lnTo>
                  <a:pt x="739498" y="1982748"/>
                </a:lnTo>
                <a:lnTo>
                  <a:pt x="584559" y="1926354"/>
                </a:lnTo>
                <a:lnTo>
                  <a:pt x="620405" y="1723094"/>
                </a:lnTo>
                <a:cubicBezTo>
                  <a:pt x="523213" y="1670621"/>
                  <a:pt x="437731" y="1598893"/>
                  <a:pt x="369177" y="1512289"/>
                </a:cubicBezTo>
                <a:lnTo>
                  <a:pt x="175229" y="1582886"/>
                </a:lnTo>
                <a:lnTo>
                  <a:pt x="92788" y="1440094"/>
                </a:lnTo>
                <a:lnTo>
                  <a:pt x="250900" y="1307429"/>
                </a:lnTo>
                <a:cubicBezTo>
                  <a:pt x="210177" y="1204758"/>
                  <a:pt x="190800" y="1094866"/>
                  <a:pt x="193952" y="984460"/>
                </a:cubicBezTo>
                <a:lnTo>
                  <a:pt x="0" y="913873"/>
                </a:lnTo>
                <a:lnTo>
                  <a:pt x="28631" y="751494"/>
                </a:lnTo>
                <a:lnTo>
                  <a:pt x="235028" y="751499"/>
                </a:lnTo>
                <a:cubicBezTo>
                  <a:pt x="269828" y="646672"/>
                  <a:pt x="325623" y="550034"/>
                  <a:pt x="399005" y="467483"/>
                </a:cubicBezTo>
                <a:lnTo>
                  <a:pt x="295801" y="288741"/>
                </a:lnTo>
                <a:lnTo>
                  <a:pt x="422108" y="182755"/>
                </a:lnTo>
                <a:lnTo>
                  <a:pt x="580214" y="315428"/>
                </a:lnTo>
                <a:cubicBezTo>
                  <a:pt x="674255" y="257494"/>
                  <a:pt x="779113" y="219329"/>
                  <a:pt x="888390" y="203262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356481" tIns="548640" rIns="356481" bIns="436755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718040" y="3631620"/>
            <a:ext cx="529324" cy="498899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356481" tIns="548640" rIns="356481" bIns="436755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102269" y="4802098"/>
            <a:ext cx="305652" cy="277108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Feature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 rot="540000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19381400" flipH="1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ahLst/>
            <a:cxnLst/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4A362EFD-BFE2-8254-30ED-AE7B01A2D6F0}"/>
              </a:ext>
            </a:extLst>
          </p:cNvPr>
          <p:cNvSpPr txBox="1"/>
          <p:nvPr/>
        </p:nvSpPr>
        <p:spPr>
          <a:xfrm>
            <a:off x="5895576" y="2431880"/>
            <a:ext cx="5623324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中间件层的主要功能是简化应用程序的开发和部署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。</a:t>
            </a:r>
            <a:endParaRPr kumimoji="1" lang="zh-CN" altLang="en-US" dirty="0"/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1DA375AE-77A5-C58C-969B-78428799FED4}"/>
              </a:ext>
            </a:extLst>
          </p:cNvPr>
          <p:cNvSpPr txBox="1"/>
          <p:nvPr/>
        </p:nvSpPr>
        <p:spPr>
          <a:xfrm>
            <a:off x="5590424" y="5122350"/>
            <a:ext cx="5623324" cy="10020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数据库中间件：提供数据存储和查询服务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网络中间件：提供网络通信服务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图形用户界面中间件：提供图形界面显示和交互服务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64708-16A3-97AD-8264-A7FB26406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B8C997-DEA7-4038-F0D1-0A7906C24B4A}"/>
              </a:ext>
            </a:extLst>
          </p:cNvPr>
          <p:cNvSpPr txBox="1"/>
          <p:nvPr/>
        </p:nvSpPr>
        <p:spPr>
          <a:xfrm>
            <a:off x="10522857" y="-841829"/>
            <a:ext cx="1663700" cy="3454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noFill/>
                <a:latin typeface="Source Han Sans CN Bold"/>
                <a:ea typeface="Source Han Sans CN Bold"/>
                <a:cs typeface="Source Han Sans CN Bold"/>
              </a:rPr>
              <a:t>BY YUSHEN</a:t>
            </a:r>
            <a:endParaRPr kumimoji="1" lang="zh-CN" altLang="en-US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CAD43CF3-8B88-5CE3-9F9E-3652278EC339}"/>
              </a:ext>
            </a:extLst>
          </p:cNvPr>
          <p:cNvSpPr txBox="1"/>
          <p:nvPr/>
        </p:nvSpPr>
        <p:spPr>
          <a:xfrm>
            <a:off x="10522857" y="-841829"/>
            <a:ext cx="1663700" cy="3454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noFill/>
                <a:latin typeface="Source Han Sans CN Bold"/>
                <a:ea typeface="Source Han Sans CN Bold"/>
                <a:cs typeface="Source Han Sans CN Bold"/>
              </a:rPr>
              <a:t>BY YUSHEN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A1B1B6-A14E-FF99-127F-E03FD833200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flipH="1">
            <a:off x="0" y="11706"/>
            <a:ext cx="12192000" cy="683458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A06FEEF4-7F74-41E2-3473-E18A87FAECA3}"/>
              </a:ext>
            </a:extLst>
          </p:cNvPr>
          <p:cNvSpPr txBox="1"/>
          <p:nvPr/>
        </p:nvSpPr>
        <p:spPr>
          <a:xfrm rot="2725666" flipH="1">
            <a:off x="235717" y="2247839"/>
            <a:ext cx="1473182" cy="27212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352311B4-2403-F8BD-F811-4041A34B4A21}"/>
              </a:ext>
            </a:extLst>
          </p:cNvPr>
          <p:cNvSpPr txBox="1"/>
          <p:nvPr/>
        </p:nvSpPr>
        <p:spPr>
          <a:xfrm rot="2725666" flipH="1">
            <a:off x="4931284" y="6467672"/>
            <a:ext cx="1473182" cy="27212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1F7B2B34-90D3-2AFC-EE39-FF6A0E0D1D3E}"/>
              </a:ext>
            </a:extLst>
          </p:cNvPr>
          <p:cNvSpPr txBox="1"/>
          <p:nvPr/>
        </p:nvSpPr>
        <p:spPr>
          <a:xfrm rot="2725666" flipH="1">
            <a:off x="6159032" y="6776591"/>
            <a:ext cx="1473182" cy="27212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E530995A-6A57-43C7-E03B-B3833C217ACA}"/>
              </a:ext>
            </a:extLst>
          </p:cNvPr>
          <p:cNvSpPr txBox="1"/>
          <p:nvPr/>
        </p:nvSpPr>
        <p:spPr>
          <a:xfrm rot="2725666" flipH="1">
            <a:off x="4492912" y="5259397"/>
            <a:ext cx="1880568" cy="272129"/>
          </a:xfrm>
          <a:prstGeom prst="roundRect">
            <a:avLst>
              <a:gd name="adj" fmla="val 50000"/>
            </a:avLst>
          </a:prstGeom>
          <a:noFill/>
          <a:ln w="381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0E1E9D43-7855-B490-B27D-2ACE67BE4D0A}"/>
              </a:ext>
            </a:extLst>
          </p:cNvPr>
          <p:cNvSpPr txBox="1"/>
          <p:nvPr/>
        </p:nvSpPr>
        <p:spPr>
          <a:xfrm rot="18920704" flipH="1">
            <a:off x="10657968" y="5765855"/>
            <a:ext cx="389237" cy="389237"/>
          </a:xfrm>
          <a:prstGeom prst="plus">
            <a:avLst>
              <a:gd name="adj" fmla="val 41667"/>
            </a:avLst>
          </a:pr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45B1E638-051B-7824-8057-A3168C906A3C}"/>
              </a:ext>
            </a:extLst>
          </p:cNvPr>
          <p:cNvSpPr txBox="1"/>
          <p:nvPr/>
        </p:nvSpPr>
        <p:spPr>
          <a:xfrm rot="18920704" flipH="1">
            <a:off x="7463747" y="5021777"/>
            <a:ext cx="389237" cy="389237"/>
          </a:xfrm>
          <a:prstGeom prst="plus">
            <a:avLst>
              <a:gd name="adj" fmla="val 41667"/>
            </a:avLst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1606AA9C-D70A-3C86-4EF8-44E358177832}"/>
              </a:ext>
            </a:extLst>
          </p:cNvPr>
          <p:cNvSpPr txBox="1"/>
          <p:nvPr/>
        </p:nvSpPr>
        <p:spPr>
          <a:xfrm rot="18920704" flipH="1">
            <a:off x="3631635" y="5908084"/>
            <a:ext cx="389237" cy="389237"/>
          </a:xfrm>
          <a:prstGeom prst="plus">
            <a:avLst>
              <a:gd name="adj" fmla="val 41667"/>
            </a:avLst>
          </a:pr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58C0DFD7-FF38-B0F4-1993-7CF2426FD02D}"/>
              </a:ext>
            </a:extLst>
          </p:cNvPr>
          <p:cNvSpPr txBox="1"/>
          <p:nvPr/>
        </p:nvSpPr>
        <p:spPr>
          <a:xfrm rot="18920704" flipH="1">
            <a:off x="439043" y="2809500"/>
            <a:ext cx="389237" cy="389237"/>
          </a:xfrm>
          <a:prstGeom prst="plus">
            <a:avLst>
              <a:gd name="adj" fmla="val 41667"/>
            </a:avLst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BEDA0682-A352-E5A6-005B-B62BBEC6D5BE}"/>
              </a:ext>
            </a:extLst>
          </p:cNvPr>
          <p:cNvSpPr txBox="1"/>
          <p:nvPr/>
        </p:nvSpPr>
        <p:spPr>
          <a:xfrm rot="16200000" flipH="1">
            <a:off x="855892" y="3701539"/>
            <a:ext cx="2414560" cy="2414557"/>
          </a:xfrm>
          <a:custGeom>
            <a:avLst/>
            <a:gdLst>
              <a:gd name="connsiteX0" fmla="*/ 4421 w 2414560"/>
              <a:gd name="connsiteY0" fmla="*/ 3 h 2414557"/>
              <a:gd name="connsiteX1" fmla="*/ 2414560 w 2414560"/>
              <a:gd name="connsiteY1" fmla="*/ 2414557 h 2414557"/>
              <a:gd name="connsiteX2" fmla="*/ 0 w 2414560"/>
              <a:gd name="connsiteY2" fmla="*/ 2414557 h 2414557"/>
              <a:gd name="connsiteX3" fmla="*/ 4025 w 2414560"/>
              <a:gd name="connsiteY3" fmla="*/ 0 h 2414557"/>
              <a:gd name="connsiteX4" fmla="*/ 8567201 w 10977736"/>
              <a:gd name="connsiteY4" fmla="*/ 813070 h 3227627"/>
            </a:gdLst>
            <a:ahLst/>
            <a:cxnLst/>
            <a:rect l="l" t="t" r="r" b="b"/>
            <a:pathLst>
              <a:path w="2414560" h="2414557" stroke="0" extrusionOk="0">
                <a:moveTo>
                  <a:pt x="4025" y="0"/>
                </a:moveTo>
                <a:cubicBezTo>
                  <a:pt x="1335976" y="2220"/>
                  <a:pt x="2414560" y="1082604"/>
                  <a:pt x="2414560" y="2414557"/>
                </a:cubicBezTo>
                <a:lnTo>
                  <a:pt x="0" y="2414557"/>
                </a:lnTo>
                <a:cubicBezTo>
                  <a:pt x="1342" y="1609705"/>
                  <a:pt x="2683" y="804852"/>
                  <a:pt x="4025" y="0"/>
                </a:cubicBezTo>
                <a:close/>
              </a:path>
              <a:path w="2414560" h="2414557" fill="none">
                <a:moveTo>
                  <a:pt x="4421" y="3"/>
                </a:moveTo>
                <a:cubicBezTo>
                  <a:pt x="1335976" y="2220"/>
                  <a:pt x="2414560" y="1082604"/>
                  <a:pt x="2414560" y="2414557"/>
                </a:cubicBezTo>
              </a:path>
            </a:pathLst>
          </a:custGeom>
          <a:noFill/>
          <a:ln w="317500" cap="rnd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BF8D1BBF-4732-BCE1-8548-CA8B75ADAB8A}"/>
              </a:ext>
            </a:extLst>
          </p:cNvPr>
          <p:cNvSpPr txBox="1"/>
          <p:nvPr/>
        </p:nvSpPr>
        <p:spPr>
          <a:xfrm rot="2755188" flipH="1">
            <a:off x="2412563" y="201996"/>
            <a:ext cx="2414560" cy="2414557"/>
          </a:xfrm>
          <a:custGeom>
            <a:avLst/>
            <a:gdLst>
              <a:gd name="connsiteX0" fmla="*/ 4421 w 2414560"/>
              <a:gd name="connsiteY0" fmla="*/ 3 h 2414557"/>
              <a:gd name="connsiteX1" fmla="*/ 2414560 w 2414560"/>
              <a:gd name="connsiteY1" fmla="*/ 2414557 h 2414557"/>
              <a:gd name="connsiteX2" fmla="*/ 0 w 2414560"/>
              <a:gd name="connsiteY2" fmla="*/ 2414557 h 2414557"/>
              <a:gd name="connsiteX3" fmla="*/ 4025 w 2414560"/>
              <a:gd name="connsiteY3" fmla="*/ 0 h 2414557"/>
              <a:gd name="connsiteX4" fmla="*/ 8567201 w 10977736"/>
              <a:gd name="connsiteY4" fmla="*/ 813070 h 3227627"/>
            </a:gdLst>
            <a:ahLst/>
            <a:cxnLst/>
            <a:rect l="l" t="t" r="r" b="b"/>
            <a:pathLst>
              <a:path w="2414560" h="2414557" stroke="0" extrusionOk="0">
                <a:moveTo>
                  <a:pt x="4025" y="0"/>
                </a:moveTo>
                <a:cubicBezTo>
                  <a:pt x="1335976" y="2220"/>
                  <a:pt x="2414560" y="1082604"/>
                  <a:pt x="2414560" y="2414557"/>
                </a:cubicBezTo>
                <a:lnTo>
                  <a:pt x="0" y="2414557"/>
                </a:lnTo>
                <a:cubicBezTo>
                  <a:pt x="1342" y="1609705"/>
                  <a:pt x="2683" y="804852"/>
                  <a:pt x="4025" y="0"/>
                </a:cubicBezTo>
                <a:close/>
              </a:path>
              <a:path w="2414560" h="2414557" fill="none">
                <a:moveTo>
                  <a:pt x="4421" y="3"/>
                </a:moveTo>
                <a:cubicBezTo>
                  <a:pt x="1335976" y="2220"/>
                  <a:pt x="2414560" y="1082604"/>
                  <a:pt x="2414560" y="2414557"/>
                </a:cubicBezTo>
              </a:path>
            </a:pathLst>
          </a:custGeom>
          <a:noFill/>
          <a:ln w="317500" cap="rnd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86858747-74FC-67F7-42C1-27062C6FA0E5}"/>
              </a:ext>
            </a:extLst>
          </p:cNvPr>
          <p:cNvSpPr txBox="1"/>
          <p:nvPr/>
        </p:nvSpPr>
        <p:spPr>
          <a:xfrm>
            <a:off x="6419851" y="3114109"/>
            <a:ext cx="5240568" cy="21934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20000"/>
              </a:lnSpc>
            </a:pPr>
            <a:r>
              <a:rPr kumimoji="1" lang="en-US" altLang="zh-CN" sz="4400" dirty="0">
                <a:ln w="12700">
                  <a:noFill/>
                </a:ln>
                <a:solidFill>
                  <a:srgbClr val="197BFB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Application </a:t>
            </a:r>
            <a:r>
              <a:rPr kumimoji="1" lang="en-US" altLang="zh-CN" sz="2800" dirty="0" err="1">
                <a:ln w="12700">
                  <a:noFill/>
                </a:ln>
                <a:solidFill>
                  <a:srgbClr val="197BFB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应用</a:t>
            </a:r>
            <a:r>
              <a:rPr kumimoji="1" lang="zh-CN" altLang="en-US" sz="2800" dirty="0">
                <a:ln w="12700">
                  <a:noFill/>
                </a:ln>
                <a:solidFill>
                  <a:srgbClr val="197BFB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层</a:t>
            </a:r>
            <a:endParaRPr kumimoji="1" lang="zh-CN" altLang="en-US" sz="2800" dirty="0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D2DBA1A0-25DE-C33D-6F89-F548F9D36638}"/>
              </a:ext>
            </a:extLst>
          </p:cNvPr>
          <p:cNvSpPr txBox="1"/>
          <p:nvPr/>
        </p:nvSpPr>
        <p:spPr>
          <a:xfrm>
            <a:off x="8105775" y="766774"/>
            <a:ext cx="3373982" cy="243751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06</a:t>
            </a:r>
            <a:endParaRPr kumimoji="1"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821C63D-9311-2A67-E151-5BD294BB65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6" r="21866"/>
          <a:stretch/>
        </p:blipFill>
        <p:spPr>
          <a:xfrm>
            <a:off x="1239722" y="1180193"/>
            <a:ext cx="4648548" cy="4648548"/>
          </a:xfrm>
          <a:custGeom>
            <a:avLst/>
            <a:gdLst/>
            <a:ahLst/>
            <a:cxnLst/>
            <a:rect l="l" t="t" r="r" b="b"/>
            <a:pathLst>
              <a:path w="4648200" h="4648200">
                <a:moveTo>
                  <a:pt x="2324274" y="0"/>
                </a:moveTo>
                <a:cubicBezTo>
                  <a:pt x="3607935" y="0"/>
                  <a:pt x="4648548" y="1040613"/>
                  <a:pt x="4648548" y="2324274"/>
                </a:cubicBezTo>
                <a:cubicBezTo>
                  <a:pt x="4648548" y="3607935"/>
                  <a:pt x="3607935" y="4648548"/>
                  <a:pt x="2324274" y="4648548"/>
                </a:cubicBezTo>
                <a:cubicBezTo>
                  <a:pt x="1040613" y="4648548"/>
                  <a:pt x="0" y="3607935"/>
                  <a:pt x="0" y="2324274"/>
                </a:cubicBezTo>
                <a:cubicBezTo>
                  <a:pt x="0" y="1040613"/>
                  <a:pt x="1040613" y="0"/>
                  <a:pt x="2324274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74F3D3E-6A56-685F-E921-C7C6985DD3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" r="765"/>
          <a:stretch/>
        </p:blipFill>
        <p:spPr>
          <a:xfrm>
            <a:off x="10335512" y="622299"/>
            <a:ext cx="1022477" cy="103837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07521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739598" y="2230243"/>
            <a:ext cx="3402144" cy="3100647"/>
          </a:xfrm>
          <a:prstGeom prst="hexagon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8208423" y="2230243"/>
            <a:ext cx="3402144" cy="3100647"/>
          </a:xfrm>
          <a:prstGeom prst="hexagon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35520" y="2230243"/>
            <a:ext cx="3402144" cy="3100647"/>
          </a:xfrm>
          <a:prstGeom prst="hexagon">
            <a:avLst/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104345" y="2230243"/>
            <a:ext cx="3402144" cy="3100647"/>
          </a:xfrm>
          <a:prstGeom prst="hexagon">
            <a:avLst/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480361" y="2230243"/>
            <a:ext cx="3402144" cy="3100647"/>
          </a:xfrm>
          <a:prstGeom prst="hexagon">
            <a:avLst/>
          </a:prstGeom>
          <a:solidFill>
            <a:schemeClr val="accent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376283" y="2230243"/>
            <a:ext cx="3402144" cy="3100647"/>
          </a:xfrm>
          <a:prstGeom prst="hexagon">
            <a:avLst/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97564" y="2372907"/>
            <a:ext cx="724384" cy="624469"/>
          </a:xfrm>
          <a:prstGeom prst="hexagon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333873" y="2371492"/>
            <a:ext cx="724384" cy="624469"/>
          </a:xfrm>
          <a:prstGeom prst="hexagon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066158" y="2371492"/>
            <a:ext cx="724384" cy="624469"/>
          </a:xfrm>
          <a:prstGeom prst="hexagon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31673" y="2423531"/>
            <a:ext cx="850900" cy="4851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267982" y="2422116"/>
            <a:ext cx="850900" cy="4851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000267" y="2422116"/>
            <a:ext cx="850900" cy="4851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913299" y="2782628"/>
            <a:ext cx="2717971" cy="14476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565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Responsible for implementing specific </a:t>
            </a:r>
            <a:r>
              <a:rPr kumimoji="1" lang="en-US" altLang="zh-CN" sz="1565" dirty="0">
                <a:ln w="12700">
                  <a:noFill/>
                </a:ln>
                <a:solidFill>
                  <a:srgbClr val="FF0000"/>
                </a:solidFill>
                <a:latin typeface="Source Han Sans CN Bold"/>
                <a:ea typeface="Source Han Sans CN Bold"/>
                <a:cs typeface="Source Han Sans CN Bold"/>
              </a:rPr>
              <a:t>business logic </a:t>
            </a:r>
            <a:r>
              <a:rPr kumimoji="1" lang="en-US" altLang="zh-CN" sz="1565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and </a:t>
            </a:r>
            <a:r>
              <a:rPr kumimoji="1" lang="en-US" altLang="zh-CN" sz="1565" dirty="0">
                <a:ln w="12700">
                  <a:noFill/>
                </a:ln>
                <a:solidFill>
                  <a:srgbClr val="FF0000"/>
                </a:solidFill>
                <a:latin typeface="Source Han Sans CN Bold"/>
                <a:ea typeface="Source Han Sans CN Bold"/>
                <a:cs typeface="Source Han Sans CN Bold"/>
              </a:rPr>
              <a:t>user interface.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5154828" y="2230243"/>
            <a:ext cx="1929157" cy="80582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Type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8894389" y="2230243"/>
            <a:ext cx="1929157" cy="80582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Feature</a:t>
            </a:r>
          </a:p>
        </p:txBody>
      </p:sp>
      <p:sp>
        <p:nvSpPr>
          <p:cNvPr id="18" name="标题 1"/>
          <p:cNvSpPr txBox="1"/>
          <p:nvPr/>
        </p:nvSpPr>
        <p:spPr>
          <a:xfrm>
            <a:off x="4480361" y="5411705"/>
            <a:ext cx="3402143" cy="18154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用户应用程序：直接与用户交互的应用程序，如音乐播放器、浏览器等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后台服务程序：在后台运行的服务程序，如网络服务器、数据库服务器等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dirty="0"/>
          </a:p>
        </p:txBody>
      </p:sp>
      <p:sp>
        <p:nvSpPr>
          <p:cNvPr id="19" name="标题 1"/>
          <p:cNvSpPr txBox="1"/>
          <p:nvPr/>
        </p:nvSpPr>
        <p:spPr>
          <a:xfrm>
            <a:off x="8436347" y="5326009"/>
            <a:ext cx="3402143" cy="18154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实时性：许多嵌入式应用需要实时响应，如汽车控制系统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资源限制：受限于硬件资源，应用软件需要高效运行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dirty="0"/>
          </a:p>
        </p:txBody>
      </p:sp>
      <p:sp>
        <p:nvSpPr>
          <p:cNvPr id="20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Feature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 rot="540000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19381400" flipH="1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ahLst/>
            <a:cxnLst/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C1848578-2CC1-63D4-6DB2-69E7826557BC}"/>
              </a:ext>
            </a:extLst>
          </p:cNvPr>
          <p:cNvSpPr txBox="1"/>
          <p:nvPr/>
        </p:nvSpPr>
        <p:spPr>
          <a:xfrm>
            <a:off x="1385584" y="4520182"/>
            <a:ext cx="1929157" cy="80582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565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嵌入式应用软件负责实现具体的业务逻辑和用户界面</a:t>
            </a:r>
            <a:r>
              <a:rPr kumimoji="1" lang="en-US" altLang="zh-CN" sz="1565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。</a:t>
            </a:r>
            <a:endParaRPr kumimoji="1" lang="zh-CN" altLang="en-US" dirty="0"/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730C7AC2-AD60-2804-F85A-3E8E8204EC6F}"/>
              </a:ext>
            </a:extLst>
          </p:cNvPr>
          <p:cNvSpPr txBox="1"/>
          <p:nvPr/>
        </p:nvSpPr>
        <p:spPr>
          <a:xfrm>
            <a:off x="4654191" y="2746278"/>
            <a:ext cx="3359928" cy="226689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User applications: Applications that interact directly with </a:t>
            </a:r>
            <a:r>
              <a:rPr kumimoji="1" lang="en-US" altLang="zh-CN" sz="1400" b="1" dirty="0">
                <a:ln w="12700">
                  <a:noFill/>
                </a:ln>
                <a:solidFill>
                  <a:srgbClr val="FF0000"/>
                </a:solidFill>
                <a:latin typeface="Source Han Sans"/>
                <a:ea typeface="Source Han Sans"/>
                <a:cs typeface="Source Han Sans"/>
              </a:rPr>
              <a:t>users</a:t>
            </a:r>
            <a:r>
              <a:rPr kumimoji="1" lang="en-US" altLang="zh-CN" sz="14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, such as </a:t>
            </a:r>
            <a:r>
              <a:rPr kumimoji="1" lang="en-US" altLang="zh-CN" sz="1400" b="1" dirty="0">
                <a:ln w="12700">
                  <a:noFill/>
                </a:ln>
                <a:solidFill>
                  <a:srgbClr val="FF0000"/>
                </a:solidFill>
                <a:latin typeface="Source Han Sans"/>
                <a:ea typeface="Source Han Sans"/>
                <a:cs typeface="Source Han Sans"/>
              </a:rPr>
              <a:t>music players, browsers</a:t>
            </a:r>
            <a:r>
              <a:rPr kumimoji="1" lang="en-US" altLang="zh-CN" sz="14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, etc.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14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Background service program: A service program that runs in the </a:t>
            </a:r>
            <a:r>
              <a:rPr kumimoji="1" lang="en-US" altLang="zh-CN" sz="1400" b="1" dirty="0">
                <a:ln w="12700">
                  <a:noFill/>
                </a:ln>
                <a:solidFill>
                  <a:srgbClr val="FF0000"/>
                </a:solidFill>
                <a:latin typeface="Source Han Sans"/>
                <a:ea typeface="Source Han Sans"/>
                <a:cs typeface="Source Han Sans"/>
              </a:rPr>
              <a:t>background</a:t>
            </a:r>
            <a:r>
              <a:rPr kumimoji="1" lang="en-US" altLang="zh-CN" sz="14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, such as a </a:t>
            </a:r>
            <a:r>
              <a:rPr kumimoji="1" lang="en-US" altLang="zh-CN" sz="1400" b="1" dirty="0">
                <a:ln w="12700">
                  <a:noFill/>
                </a:ln>
                <a:solidFill>
                  <a:srgbClr val="FF0000"/>
                </a:solidFill>
                <a:latin typeface="Source Han Sans"/>
                <a:ea typeface="Source Han Sans"/>
                <a:cs typeface="Source Han Sans"/>
              </a:rPr>
              <a:t>network server, database server</a:t>
            </a:r>
            <a:r>
              <a:rPr kumimoji="1" lang="en-US" altLang="zh-CN" sz="14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, etc.</a:t>
            </a:r>
            <a:endParaRPr kumimoji="1" lang="zh-CN" altLang="en-US" b="1" dirty="0"/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AAC8256C-B6F0-302A-4E7B-9C12B5C221BC}"/>
              </a:ext>
            </a:extLst>
          </p:cNvPr>
          <p:cNvSpPr txBox="1"/>
          <p:nvPr/>
        </p:nvSpPr>
        <p:spPr>
          <a:xfrm>
            <a:off x="8452894" y="2746278"/>
            <a:ext cx="3402143" cy="253527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Real-time: Many embedded applications require </a:t>
            </a:r>
            <a:r>
              <a:rPr kumimoji="1" lang="en-US" altLang="zh-CN" sz="1400" b="1" dirty="0">
                <a:ln w="12700">
                  <a:noFill/>
                </a:ln>
                <a:solidFill>
                  <a:srgbClr val="FF0000"/>
                </a:solidFill>
                <a:latin typeface="Source Han Sans"/>
                <a:ea typeface="Source Han Sans"/>
                <a:cs typeface="Source Han Sans"/>
              </a:rPr>
              <a:t>real-time response</a:t>
            </a:r>
            <a:r>
              <a:rPr kumimoji="1" lang="en-US" altLang="zh-CN" sz="14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, such as automotive control systems.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14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Resource constraints: </a:t>
            </a:r>
            <a:r>
              <a:rPr kumimoji="1" lang="en-US" altLang="zh-CN" sz="1400" b="1" dirty="0">
                <a:ln w="12700">
                  <a:noFill/>
                </a:ln>
                <a:solidFill>
                  <a:srgbClr val="FF0000"/>
                </a:solidFill>
                <a:latin typeface="Source Han Sans"/>
                <a:ea typeface="Source Han Sans"/>
                <a:cs typeface="Source Han Sans"/>
              </a:rPr>
              <a:t>Limited by hardware resources</a:t>
            </a:r>
            <a:r>
              <a:rPr kumimoji="1" lang="en-US" altLang="zh-CN" sz="14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, the application software needs to run efficiently.</a:t>
            </a:r>
            <a:endParaRPr kumimoji="1" lang="zh-CN" altLang="en-US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14498" y="0"/>
            <a:ext cx="2908177" cy="6850544"/>
          </a:xfrm>
          <a:custGeom>
            <a:avLst/>
            <a:gdLst>
              <a:gd name="connsiteX0" fmla="*/ 0 w 2908177"/>
              <a:gd name="connsiteY0" fmla="*/ 0 h 6850544"/>
              <a:gd name="connsiteX1" fmla="*/ 1725161 w 2908177"/>
              <a:gd name="connsiteY1" fmla="*/ 0 h 6850544"/>
              <a:gd name="connsiteX2" fmla="*/ 1725161 w 2908177"/>
              <a:gd name="connsiteY2" fmla="*/ 0 h 6850544"/>
              <a:gd name="connsiteX3" fmla="*/ 2316669 w 2908177"/>
              <a:gd name="connsiteY3" fmla="*/ 403385 h 6850544"/>
              <a:gd name="connsiteX4" fmla="*/ 2316669 w 2908177"/>
              <a:gd name="connsiteY4" fmla="*/ 3021887 h 6850544"/>
              <a:gd name="connsiteX5" fmla="*/ 2908177 w 2908177"/>
              <a:gd name="connsiteY5" fmla="*/ 3425272 h 6850544"/>
              <a:gd name="connsiteX6" fmla="*/ 2316669 w 2908177"/>
              <a:gd name="connsiteY6" fmla="*/ 3828657 h 6850544"/>
              <a:gd name="connsiteX7" fmla="*/ 2316669 w 2908177"/>
              <a:gd name="connsiteY7" fmla="*/ 6447159 h 6850544"/>
              <a:gd name="connsiteX8" fmla="*/ 1725161 w 2908177"/>
              <a:gd name="connsiteY8" fmla="*/ 6850544 h 6850544"/>
              <a:gd name="connsiteX9" fmla="*/ 0 w 2908177"/>
              <a:gd name="connsiteY9" fmla="*/ 6850544 h 6850544"/>
            </a:gdLst>
            <a:ahLst/>
            <a:cxnLst/>
            <a:rect l="l" t="t" r="r" b="b"/>
            <a:pathLst>
              <a:path w="2908177" h="6850544">
                <a:moveTo>
                  <a:pt x="0" y="0"/>
                </a:moveTo>
                <a:lnTo>
                  <a:pt x="1725161" y="0"/>
                </a:lnTo>
                <a:lnTo>
                  <a:pt x="1725161" y="0"/>
                </a:lnTo>
                <a:cubicBezTo>
                  <a:pt x="2051842" y="0"/>
                  <a:pt x="2316669" y="180602"/>
                  <a:pt x="2316669" y="403385"/>
                </a:cubicBezTo>
                <a:lnTo>
                  <a:pt x="2316669" y="3021887"/>
                </a:lnTo>
                <a:cubicBezTo>
                  <a:pt x="2316669" y="3244670"/>
                  <a:pt x="2581496" y="3425272"/>
                  <a:pt x="2908177" y="3425272"/>
                </a:cubicBezTo>
                <a:cubicBezTo>
                  <a:pt x="2581496" y="3425272"/>
                  <a:pt x="2316669" y="3605874"/>
                  <a:pt x="2316669" y="3828657"/>
                </a:cubicBezTo>
                <a:lnTo>
                  <a:pt x="2316669" y="6447159"/>
                </a:lnTo>
                <a:cubicBezTo>
                  <a:pt x="2316669" y="6669942"/>
                  <a:pt x="2051842" y="6850544"/>
                  <a:pt x="1725161" y="6850544"/>
                </a:cubicBezTo>
                <a:lnTo>
                  <a:pt x="0" y="6850544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0"/>
            <a:ext cx="2908177" cy="6850544"/>
          </a:xfrm>
          <a:custGeom>
            <a:avLst/>
            <a:gdLst>
              <a:gd name="connsiteX0" fmla="*/ 0 w 2908177"/>
              <a:gd name="connsiteY0" fmla="*/ 0 h 6850544"/>
              <a:gd name="connsiteX1" fmla="*/ 1725161 w 2908177"/>
              <a:gd name="connsiteY1" fmla="*/ 0 h 6850544"/>
              <a:gd name="connsiteX2" fmla="*/ 1725161 w 2908177"/>
              <a:gd name="connsiteY2" fmla="*/ 0 h 6850544"/>
              <a:gd name="connsiteX3" fmla="*/ 2316669 w 2908177"/>
              <a:gd name="connsiteY3" fmla="*/ 403385 h 6850544"/>
              <a:gd name="connsiteX4" fmla="*/ 2316669 w 2908177"/>
              <a:gd name="connsiteY4" fmla="*/ 3021887 h 6850544"/>
              <a:gd name="connsiteX5" fmla="*/ 2908177 w 2908177"/>
              <a:gd name="connsiteY5" fmla="*/ 3425272 h 6850544"/>
              <a:gd name="connsiteX6" fmla="*/ 2316669 w 2908177"/>
              <a:gd name="connsiteY6" fmla="*/ 3828657 h 6850544"/>
              <a:gd name="connsiteX7" fmla="*/ 2316669 w 2908177"/>
              <a:gd name="connsiteY7" fmla="*/ 6447159 h 6850544"/>
              <a:gd name="connsiteX8" fmla="*/ 1725161 w 2908177"/>
              <a:gd name="connsiteY8" fmla="*/ 6850544 h 6850544"/>
              <a:gd name="connsiteX9" fmla="*/ 0 w 2908177"/>
              <a:gd name="connsiteY9" fmla="*/ 6850544 h 6850544"/>
            </a:gdLst>
            <a:ahLst/>
            <a:cxnLst/>
            <a:rect l="l" t="t" r="r" b="b"/>
            <a:pathLst>
              <a:path w="2908177" h="6850544">
                <a:moveTo>
                  <a:pt x="0" y="0"/>
                </a:moveTo>
                <a:lnTo>
                  <a:pt x="1725161" y="0"/>
                </a:lnTo>
                <a:lnTo>
                  <a:pt x="1725161" y="0"/>
                </a:lnTo>
                <a:cubicBezTo>
                  <a:pt x="2051842" y="0"/>
                  <a:pt x="2316669" y="180602"/>
                  <a:pt x="2316669" y="403385"/>
                </a:cubicBezTo>
                <a:lnTo>
                  <a:pt x="2316669" y="3021887"/>
                </a:lnTo>
                <a:cubicBezTo>
                  <a:pt x="2316669" y="3244670"/>
                  <a:pt x="2581496" y="3425272"/>
                  <a:pt x="2908177" y="3425272"/>
                </a:cubicBezTo>
                <a:cubicBezTo>
                  <a:pt x="2581496" y="3425272"/>
                  <a:pt x="2316669" y="3605874"/>
                  <a:pt x="2316669" y="3828657"/>
                </a:cubicBezTo>
                <a:lnTo>
                  <a:pt x="2316669" y="6447159"/>
                </a:lnTo>
                <a:cubicBezTo>
                  <a:pt x="2316669" y="6669942"/>
                  <a:pt x="2051842" y="6850544"/>
                  <a:pt x="1725161" y="6850544"/>
                </a:cubicBezTo>
                <a:lnTo>
                  <a:pt x="0" y="6850544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-1063654" y="3028166"/>
            <a:ext cx="4394394" cy="5539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4000" b="1" i="0" u="none" strike="noStrike" dirty="0">
                <a:solidFill>
                  <a:schemeClr val="bg1"/>
                </a:solidFill>
                <a:effectLst/>
                <a:latin typeface="PingFang SC"/>
              </a:rPr>
              <a:t>catalogue</a:t>
            </a:r>
            <a:endParaRPr kumimoji="1"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3137173" y="1690626"/>
            <a:ext cx="3960000" cy="1008000"/>
          </a:xfrm>
          <a:prstGeom prst="roundRect">
            <a:avLst>
              <a:gd name="adj" fmla="val 9871"/>
            </a:avLst>
          </a:prstGeom>
          <a:solidFill>
            <a:schemeClr val="bg1"/>
          </a:solidFill>
          <a:ln w="12700" cap="flat">
            <a:noFill/>
            <a:miter/>
          </a:ln>
          <a:effectLst>
            <a:outerShdw blurRad="254000" dist="101600" dir="36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378255" y="1690626"/>
            <a:ext cx="3960000" cy="1008000"/>
          </a:xfrm>
          <a:prstGeom prst="roundRect">
            <a:avLst>
              <a:gd name="adj" fmla="val 9871"/>
            </a:avLst>
          </a:prstGeom>
          <a:solidFill>
            <a:schemeClr val="bg1"/>
          </a:solidFill>
          <a:ln w="12700" cap="flat">
            <a:noFill/>
            <a:miter/>
          </a:ln>
          <a:effectLst>
            <a:outerShdw blurRad="254000" dist="101600" dir="36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137173" y="2972381"/>
            <a:ext cx="3960000" cy="1008000"/>
          </a:xfrm>
          <a:prstGeom prst="roundRect">
            <a:avLst>
              <a:gd name="adj" fmla="val 9871"/>
            </a:avLst>
          </a:prstGeom>
          <a:solidFill>
            <a:schemeClr val="bg1"/>
          </a:solidFill>
          <a:ln w="12700" cap="flat">
            <a:noFill/>
            <a:miter/>
          </a:ln>
          <a:effectLst>
            <a:outerShdw blurRad="254000" dist="101600" dir="36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378255" y="2972381"/>
            <a:ext cx="3960000" cy="1008000"/>
          </a:xfrm>
          <a:prstGeom prst="roundRect">
            <a:avLst>
              <a:gd name="adj" fmla="val 9871"/>
            </a:avLst>
          </a:prstGeom>
          <a:solidFill>
            <a:schemeClr val="bg1"/>
          </a:solidFill>
          <a:ln w="12700" cap="flat">
            <a:noFill/>
            <a:miter/>
          </a:ln>
          <a:effectLst>
            <a:outerShdw blurRad="254000" dist="101600" dir="36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418255" y="1924626"/>
            <a:ext cx="720000" cy="5400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3600" dirty="0">
                <a:ln w="12700">
                  <a:noFill/>
                </a:ln>
                <a:solidFill>
                  <a:srgbClr val="197BFB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4508892" y="1834626"/>
            <a:ext cx="23400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000" dirty="0">
                <a:ln w="12700">
                  <a:noFill/>
                </a:ln>
                <a:solidFill>
                  <a:srgbClr val="197BFB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Hardware </a:t>
            </a:r>
            <a:r>
              <a:rPr kumimoji="1" lang="en-US" altLang="zh-CN" sz="1200" dirty="0" err="1">
                <a:ln w="12700">
                  <a:noFill/>
                </a:ln>
                <a:solidFill>
                  <a:srgbClr val="197BFB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硬件层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>
            <a:off x="3409439" y="3206381"/>
            <a:ext cx="720000" cy="5400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197BFB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430520" y="3155778"/>
            <a:ext cx="23400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000" dirty="0">
                <a:ln w="12700">
                  <a:noFill/>
                </a:ln>
                <a:solidFill>
                  <a:srgbClr val="197BFB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Root File System</a:t>
            </a:r>
          </a:p>
          <a:p>
            <a:pPr algn="l">
              <a:lnSpc>
                <a:spcPct val="120000"/>
              </a:lnSpc>
            </a:pPr>
            <a:r>
              <a:rPr kumimoji="1" lang="en-US" altLang="zh-CN" sz="1200" dirty="0" err="1">
                <a:ln w="12700">
                  <a:noFill/>
                </a:ln>
                <a:solidFill>
                  <a:srgbClr val="197BFB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根文件系统</a:t>
            </a:r>
            <a:endParaRPr kumimoji="1" lang="zh-CN" altLang="en-US" sz="1200" dirty="0"/>
          </a:p>
        </p:txBody>
      </p:sp>
      <p:sp>
        <p:nvSpPr>
          <p:cNvPr id="14" name="标题 1"/>
          <p:cNvSpPr txBox="1"/>
          <p:nvPr/>
        </p:nvSpPr>
        <p:spPr>
          <a:xfrm>
            <a:off x="7650520" y="3206381"/>
            <a:ext cx="720000" cy="5400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197BFB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749973" y="3155778"/>
            <a:ext cx="23400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000" dirty="0">
                <a:ln w="12700">
                  <a:noFill/>
                </a:ln>
                <a:solidFill>
                  <a:srgbClr val="197BFB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Device driver</a:t>
            </a:r>
          </a:p>
          <a:p>
            <a:pPr algn="l">
              <a:lnSpc>
                <a:spcPct val="120000"/>
              </a:lnSpc>
            </a:pPr>
            <a:r>
              <a:rPr kumimoji="1" lang="en-US" altLang="zh-CN" sz="1200" dirty="0" err="1">
                <a:ln w="12700">
                  <a:noFill/>
                </a:ln>
                <a:solidFill>
                  <a:srgbClr val="197BFB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设备驱动程序</a:t>
            </a:r>
            <a:endParaRPr kumimoji="1" lang="zh-CN" altLang="en-US" sz="1200" dirty="0"/>
          </a:p>
        </p:txBody>
      </p:sp>
      <p:sp>
        <p:nvSpPr>
          <p:cNvPr id="16" name="标题 1"/>
          <p:cNvSpPr txBox="1"/>
          <p:nvPr/>
        </p:nvSpPr>
        <p:spPr>
          <a:xfrm>
            <a:off x="7650520" y="1924626"/>
            <a:ext cx="720000" cy="5400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197BFB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749973" y="1834626"/>
            <a:ext cx="23400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000" dirty="0">
                <a:ln w="12700">
                  <a:noFill/>
                </a:ln>
                <a:solidFill>
                  <a:srgbClr val="197BFB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Linux Kernel </a:t>
            </a:r>
            <a:r>
              <a:rPr kumimoji="1" lang="en-US" altLang="zh-CN" sz="1200" dirty="0" err="1">
                <a:ln w="12700">
                  <a:noFill/>
                </a:ln>
                <a:solidFill>
                  <a:srgbClr val="197BFB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内核</a:t>
            </a:r>
            <a:endParaRPr kumimoji="1" lang="zh-CN" altLang="en-US" sz="1200" dirty="0"/>
          </a:p>
        </p:txBody>
      </p:sp>
      <p:sp>
        <p:nvSpPr>
          <p:cNvPr id="18" name="标题 1"/>
          <p:cNvSpPr txBox="1"/>
          <p:nvPr/>
        </p:nvSpPr>
        <p:spPr>
          <a:xfrm>
            <a:off x="4242479" y="1834626"/>
            <a:ext cx="36000" cy="720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527918" y="1834626"/>
            <a:ext cx="36000" cy="720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242479" y="3116381"/>
            <a:ext cx="36000" cy="720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527918" y="3116381"/>
            <a:ext cx="36000" cy="720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3137173" y="4254136"/>
            <a:ext cx="3960000" cy="1008000"/>
          </a:xfrm>
          <a:prstGeom prst="roundRect">
            <a:avLst>
              <a:gd name="adj" fmla="val 9871"/>
            </a:avLst>
          </a:prstGeom>
          <a:solidFill>
            <a:schemeClr val="bg1"/>
          </a:solidFill>
          <a:ln w="12700" cap="flat">
            <a:noFill/>
            <a:miter/>
          </a:ln>
          <a:effectLst>
            <a:outerShdw blurRad="254000" dist="101600" dir="36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7378255" y="4254136"/>
            <a:ext cx="3960000" cy="1008000"/>
          </a:xfrm>
          <a:prstGeom prst="roundRect">
            <a:avLst>
              <a:gd name="adj" fmla="val 9871"/>
            </a:avLst>
          </a:prstGeom>
          <a:solidFill>
            <a:schemeClr val="bg1"/>
          </a:solidFill>
          <a:ln w="12700" cap="flat">
            <a:noFill/>
            <a:miter/>
          </a:ln>
          <a:effectLst>
            <a:outerShdw blurRad="254000" dist="101600" dir="36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3409439" y="4488136"/>
            <a:ext cx="720000" cy="5400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197BFB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05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4430520" y="4452436"/>
            <a:ext cx="23400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000" dirty="0">
                <a:ln w="12700">
                  <a:noFill/>
                </a:ln>
                <a:solidFill>
                  <a:srgbClr val="197BFB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Middleware layer</a:t>
            </a:r>
          </a:p>
          <a:p>
            <a:pPr algn="l">
              <a:lnSpc>
                <a:spcPct val="120000"/>
              </a:lnSpc>
            </a:pPr>
            <a:r>
              <a:rPr kumimoji="1" lang="en-US" altLang="zh-CN" sz="1200" dirty="0" err="1">
                <a:ln w="12700">
                  <a:noFill/>
                </a:ln>
                <a:solidFill>
                  <a:srgbClr val="197BFB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中间件层</a:t>
            </a:r>
            <a:endParaRPr kumimoji="1" lang="zh-CN" altLang="en-US" sz="1200" dirty="0"/>
          </a:p>
        </p:txBody>
      </p:sp>
      <p:sp>
        <p:nvSpPr>
          <p:cNvPr id="26" name="标题 1"/>
          <p:cNvSpPr txBox="1"/>
          <p:nvPr/>
        </p:nvSpPr>
        <p:spPr>
          <a:xfrm>
            <a:off x="7650520" y="4488136"/>
            <a:ext cx="720000" cy="5400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197BFB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06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8749973" y="4398136"/>
            <a:ext cx="2340000" cy="720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000" dirty="0">
                <a:ln w="12700">
                  <a:noFill/>
                </a:ln>
                <a:solidFill>
                  <a:srgbClr val="197BFB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Application </a:t>
            </a:r>
            <a:r>
              <a:rPr kumimoji="1" lang="en-US" altLang="zh-CN" sz="1200" dirty="0" err="1">
                <a:ln w="12700">
                  <a:noFill/>
                </a:ln>
                <a:solidFill>
                  <a:srgbClr val="197BFB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应用</a:t>
            </a:r>
            <a:r>
              <a:rPr kumimoji="1" lang="zh-CN" altLang="en-US" sz="1200" dirty="0">
                <a:ln w="12700">
                  <a:noFill/>
                </a:ln>
                <a:solidFill>
                  <a:srgbClr val="197BFB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层</a:t>
            </a:r>
            <a:endParaRPr kumimoji="1" lang="zh-CN" altLang="en-US" sz="1200" dirty="0"/>
          </a:p>
        </p:txBody>
      </p:sp>
      <p:sp>
        <p:nvSpPr>
          <p:cNvPr id="28" name="标题 1"/>
          <p:cNvSpPr txBox="1"/>
          <p:nvPr/>
        </p:nvSpPr>
        <p:spPr>
          <a:xfrm>
            <a:off x="4242479" y="4398136"/>
            <a:ext cx="36000" cy="720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8527918" y="4398136"/>
            <a:ext cx="36000" cy="720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021D2-6769-DD1A-6656-1CD4CF9A3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96DBD1-1222-1A81-41F5-EB52C4C5EC47}"/>
              </a:ext>
            </a:extLst>
          </p:cNvPr>
          <p:cNvSpPr txBox="1"/>
          <p:nvPr/>
        </p:nvSpPr>
        <p:spPr>
          <a:xfrm>
            <a:off x="10522857" y="-841829"/>
            <a:ext cx="1663700" cy="3454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noFill/>
                <a:latin typeface="Source Han Sans CN Bold"/>
                <a:ea typeface="Source Han Sans CN Bold"/>
                <a:cs typeface="Source Han Sans CN Bold"/>
              </a:rPr>
              <a:t>BY YUSHEN</a:t>
            </a:r>
            <a:endParaRPr kumimoji="1" lang="zh-CN" altLang="en-US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50F075A0-942D-90F3-8A90-3B382B168424}"/>
              </a:ext>
            </a:extLst>
          </p:cNvPr>
          <p:cNvSpPr txBox="1"/>
          <p:nvPr/>
        </p:nvSpPr>
        <p:spPr>
          <a:xfrm>
            <a:off x="10522857" y="-841829"/>
            <a:ext cx="1663700" cy="3454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noFill/>
                <a:latin typeface="Source Han Sans CN Bold"/>
                <a:ea typeface="Source Han Sans CN Bold"/>
                <a:cs typeface="Source Han Sans CN Bold"/>
              </a:rPr>
              <a:t>BY YUSHEN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7387BA-9D90-0542-F5BD-86DB950AB72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flipH="1">
            <a:off x="0" y="11706"/>
            <a:ext cx="12192000" cy="683458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6D14EC8B-25F0-8FCB-83A1-969366D38B4F}"/>
              </a:ext>
            </a:extLst>
          </p:cNvPr>
          <p:cNvSpPr txBox="1"/>
          <p:nvPr/>
        </p:nvSpPr>
        <p:spPr>
          <a:xfrm rot="2725666" flipH="1">
            <a:off x="235717" y="2247839"/>
            <a:ext cx="1473182" cy="27212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D952635C-3DBC-6603-F3B7-867109845593}"/>
              </a:ext>
            </a:extLst>
          </p:cNvPr>
          <p:cNvSpPr txBox="1"/>
          <p:nvPr/>
        </p:nvSpPr>
        <p:spPr>
          <a:xfrm rot="2725666" flipH="1">
            <a:off x="4931284" y="6467672"/>
            <a:ext cx="1473182" cy="27212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8A67363-1F0B-183C-22E3-7BE2187E1AAA}"/>
              </a:ext>
            </a:extLst>
          </p:cNvPr>
          <p:cNvSpPr txBox="1"/>
          <p:nvPr/>
        </p:nvSpPr>
        <p:spPr>
          <a:xfrm rot="2725666" flipH="1">
            <a:off x="6159032" y="6776591"/>
            <a:ext cx="1473182" cy="27212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0BF7CE5-7323-CA97-1A75-4BEAC1AC718E}"/>
              </a:ext>
            </a:extLst>
          </p:cNvPr>
          <p:cNvSpPr txBox="1"/>
          <p:nvPr/>
        </p:nvSpPr>
        <p:spPr>
          <a:xfrm rot="2725666" flipH="1">
            <a:off x="4492912" y="5259397"/>
            <a:ext cx="1880568" cy="272129"/>
          </a:xfrm>
          <a:prstGeom prst="roundRect">
            <a:avLst>
              <a:gd name="adj" fmla="val 50000"/>
            </a:avLst>
          </a:prstGeom>
          <a:noFill/>
          <a:ln w="381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8A88B3A1-B94D-2EC4-CACC-28A525FF1FA1}"/>
              </a:ext>
            </a:extLst>
          </p:cNvPr>
          <p:cNvSpPr txBox="1"/>
          <p:nvPr/>
        </p:nvSpPr>
        <p:spPr>
          <a:xfrm rot="18920704" flipH="1">
            <a:off x="10657968" y="5765855"/>
            <a:ext cx="389237" cy="389237"/>
          </a:xfrm>
          <a:prstGeom prst="plus">
            <a:avLst>
              <a:gd name="adj" fmla="val 41667"/>
            </a:avLst>
          </a:pr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31399D5F-59E6-33C0-E8EC-600A37CA564D}"/>
              </a:ext>
            </a:extLst>
          </p:cNvPr>
          <p:cNvSpPr txBox="1"/>
          <p:nvPr/>
        </p:nvSpPr>
        <p:spPr>
          <a:xfrm rot="18920704" flipH="1">
            <a:off x="7463747" y="5021777"/>
            <a:ext cx="389237" cy="389237"/>
          </a:xfrm>
          <a:prstGeom prst="plus">
            <a:avLst>
              <a:gd name="adj" fmla="val 41667"/>
            </a:avLst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6DCFA70A-5372-C7AB-4863-239FE5BF72BA}"/>
              </a:ext>
            </a:extLst>
          </p:cNvPr>
          <p:cNvSpPr txBox="1"/>
          <p:nvPr/>
        </p:nvSpPr>
        <p:spPr>
          <a:xfrm rot="18920704" flipH="1">
            <a:off x="3631635" y="5908084"/>
            <a:ext cx="389237" cy="389237"/>
          </a:xfrm>
          <a:prstGeom prst="plus">
            <a:avLst>
              <a:gd name="adj" fmla="val 41667"/>
            </a:avLst>
          </a:pr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CC0A5A36-65C3-1C6D-7D99-96159D47D6C5}"/>
              </a:ext>
            </a:extLst>
          </p:cNvPr>
          <p:cNvSpPr txBox="1"/>
          <p:nvPr/>
        </p:nvSpPr>
        <p:spPr>
          <a:xfrm rot="18920704" flipH="1">
            <a:off x="439043" y="2809500"/>
            <a:ext cx="389237" cy="389237"/>
          </a:xfrm>
          <a:prstGeom prst="plus">
            <a:avLst>
              <a:gd name="adj" fmla="val 41667"/>
            </a:avLst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02E7978D-61ED-318E-BFA2-3897DF39D45F}"/>
              </a:ext>
            </a:extLst>
          </p:cNvPr>
          <p:cNvSpPr txBox="1"/>
          <p:nvPr/>
        </p:nvSpPr>
        <p:spPr>
          <a:xfrm rot="16200000" flipH="1">
            <a:off x="855892" y="3701539"/>
            <a:ext cx="2414560" cy="2414557"/>
          </a:xfrm>
          <a:custGeom>
            <a:avLst/>
            <a:gdLst>
              <a:gd name="connsiteX0" fmla="*/ 4421 w 2414560"/>
              <a:gd name="connsiteY0" fmla="*/ 3 h 2414557"/>
              <a:gd name="connsiteX1" fmla="*/ 2414560 w 2414560"/>
              <a:gd name="connsiteY1" fmla="*/ 2414557 h 2414557"/>
              <a:gd name="connsiteX2" fmla="*/ 0 w 2414560"/>
              <a:gd name="connsiteY2" fmla="*/ 2414557 h 2414557"/>
              <a:gd name="connsiteX3" fmla="*/ 4025 w 2414560"/>
              <a:gd name="connsiteY3" fmla="*/ 0 h 2414557"/>
              <a:gd name="connsiteX4" fmla="*/ 8567201 w 10977736"/>
              <a:gd name="connsiteY4" fmla="*/ 813070 h 3227627"/>
            </a:gdLst>
            <a:ahLst/>
            <a:cxnLst/>
            <a:rect l="l" t="t" r="r" b="b"/>
            <a:pathLst>
              <a:path w="2414560" h="2414557" stroke="0" extrusionOk="0">
                <a:moveTo>
                  <a:pt x="4025" y="0"/>
                </a:moveTo>
                <a:cubicBezTo>
                  <a:pt x="1335976" y="2220"/>
                  <a:pt x="2414560" y="1082604"/>
                  <a:pt x="2414560" y="2414557"/>
                </a:cubicBezTo>
                <a:lnTo>
                  <a:pt x="0" y="2414557"/>
                </a:lnTo>
                <a:cubicBezTo>
                  <a:pt x="1342" y="1609705"/>
                  <a:pt x="2683" y="804852"/>
                  <a:pt x="4025" y="0"/>
                </a:cubicBezTo>
                <a:close/>
              </a:path>
              <a:path w="2414560" h="2414557" fill="none">
                <a:moveTo>
                  <a:pt x="4421" y="3"/>
                </a:moveTo>
                <a:cubicBezTo>
                  <a:pt x="1335976" y="2220"/>
                  <a:pt x="2414560" y="1082604"/>
                  <a:pt x="2414560" y="2414557"/>
                </a:cubicBezTo>
              </a:path>
            </a:pathLst>
          </a:custGeom>
          <a:noFill/>
          <a:ln w="317500" cap="rnd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D4CC6CF3-5800-2EF2-C0E8-9905C16C8CA7}"/>
              </a:ext>
            </a:extLst>
          </p:cNvPr>
          <p:cNvSpPr txBox="1"/>
          <p:nvPr/>
        </p:nvSpPr>
        <p:spPr>
          <a:xfrm rot="2755188" flipH="1">
            <a:off x="2412563" y="201996"/>
            <a:ext cx="2414560" cy="2414557"/>
          </a:xfrm>
          <a:custGeom>
            <a:avLst/>
            <a:gdLst>
              <a:gd name="connsiteX0" fmla="*/ 4421 w 2414560"/>
              <a:gd name="connsiteY0" fmla="*/ 3 h 2414557"/>
              <a:gd name="connsiteX1" fmla="*/ 2414560 w 2414560"/>
              <a:gd name="connsiteY1" fmla="*/ 2414557 h 2414557"/>
              <a:gd name="connsiteX2" fmla="*/ 0 w 2414560"/>
              <a:gd name="connsiteY2" fmla="*/ 2414557 h 2414557"/>
              <a:gd name="connsiteX3" fmla="*/ 4025 w 2414560"/>
              <a:gd name="connsiteY3" fmla="*/ 0 h 2414557"/>
              <a:gd name="connsiteX4" fmla="*/ 8567201 w 10977736"/>
              <a:gd name="connsiteY4" fmla="*/ 813070 h 3227627"/>
            </a:gdLst>
            <a:ahLst/>
            <a:cxnLst/>
            <a:rect l="l" t="t" r="r" b="b"/>
            <a:pathLst>
              <a:path w="2414560" h="2414557" stroke="0" extrusionOk="0">
                <a:moveTo>
                  <a:pt x="4025" y="0"/>
                </a:moveTo>
                <a:cubicBezTo>
                  <a:pt x="1335976" y="2220"/>
                  <a:pt x="2414560" y="1082604"/>
                  <a:pt x="2414560" y="2414557"/>
                </a:cubicBezTo>
                <a:lnTo>
                  <a:pt x="0" y="2414557"/>
                </a:lnTo>
                <a:cubicBezTo>
                  <a:pt x="1342" y="1609705"/>
                  <a:pt x="2683" y="804852"/>
                  <a:pt x="4025" y="0"/>
                </a:cubicBezTo>
                <a:close/>
              </a:path>
              <a:path w="2414560" h="2414557" fill="none">
                <a:moveTo>
                  <a:pt x="4421" y="3"/>
                </a:moveTo>
                <a:cubicBezTo>
                  <a:pt x="1335976" y="2220"/>
                  <a:pt x="2414560" y="1082604"/>
                  <a:pt x="2414560" y="2414557"/>
                </a:cubicBezTo>
              </a:path>
            </a:pathLst>
          </a:custGeom>
          <a:noFill/>
          <a:ln w="317500" cap="rnd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A847ADB0-D54B-622E-2732-B21B54B801D1}"/>
              </a:ext>
            </a:extLst>
          </p:cNvPr>
          <p:cNvSpPr txBox="1"/>
          <p:nvPr/>
        </p:nvSpPr>
        <p:spPr>
          <a:xfrm>
            <a:off x="6419851" y="3114109"/>
            <a:ext cx="5240568" cy="21934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20000"/>
              </a:lnSpc>
            </a:pPr>
            <a:r>
              <a:rPr kumimoji="1" lang="en-US" altLang="zh-CN" sz="4400" dirty="0">
                <a:ln w="12700">
                  <a:noFill/>
                </a:ln>
                <a:solidFill>
                  <a:srgbClr val="197BFB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Hardware </a:t>
            </a:r>
            <a:r>
              <a:rPr kumimoji="1" lang="en-US" altLang="zh-CN" sz="2800" dirty="0" err="1">
                <a:ln w="12700">
                  <a:noFill/>
                </a:ln>
                <a:solidFill>
                  <a:srgbClr val="197BFB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硬件层</a:t>
            </a:r>
            <a:endParaRPr kumimoji="1" lang="zh-CN" altLang="en-US" sz="4400" dirty="0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934BCF6E-9CB1-968B-3941-F58D5F0182A0}"/>
              </a:ext>
            </a:extLst>
          </p:cNvPr>
          <p:cNvSpPr txBox="1"/>
          <p:nvPr/>
        </p:nvSpPr>
        <p:spPr>
          <a:xfrm>
            <a:off x="8105775" y="766774"/>
            <a:ext cx="3373982" cy="243751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9236984-459A-2BB4-A160-312329D74D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6" r="21866"/>
          <a:stretch/>
        </p:blipFill>
        <p:spPr>
          <a:xfrm>
            <a:off x="1239722" y="1180193"/>
            <a:ext cx="4648548" cy="4648548"/>
          </a:xfrm>
          <a:custGeom>
            <a:avLst/>
            <a:gdLst/>
            <a:ahLst/>
            <a:cxnLst/>
            <a:rect l="l" t="t" r="r" b="b"/>
            <a:pathLst>
              <a:path w="4648200" h="4648200">
                <a:moveTo>
                  <a:pt x="2324274" y="0"/>
                </a:moveTo>
                <a:cubicBezTo>
                  <a:pt x="3607935" y="0"/>
                  <a:pt x="4648548" y="1040613"/>
                  <a:pt x="4648548" y="2324274"/>
                </a:cubicBezTo>
                <a:cubicBezTo>
                  <a:pt x="4648548" y="3607935"/>
                  <a:pt x="3607935" y="4648548"/>
                  <a:pt x="2324274" y="4648548"/>
                </a:cubicBezTo>
                <a:cubicBezTo>
                  <a:pt x="1040613" y="4648548"/>
                  <a:pt x="0" y="3607935"/>
                  <a:pt x="0" y="2324274"/>
                </a:cubicBezTo>
                <a:cubicBezTo>
                  <a:pt x="0" y="1040613"/>
                  <a:pt x="1040613" y="0"/>
                  <a:pt x="2324274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27FD0D6-13B1-C811-685B-056555F631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" r="765"/>
          <a:stretch/>
        </p:blipFill>
        <p:spPr>
          <a:xfrm>
            <a:off x="10335512" y="622299"/>
            <a:ext cx="1022477" cy="103837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73366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008790" y="1646355"/>
            <a:ext cx="5101389" cy="4397749"/>
          </a:xfrm>
          <a:prstGeom prst="hexagon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896495" y="1646355"/>
            <a:ext cx="5101389" cy="4397749"/>
          </a:xfrm>
          <a:prstGeom prst="hexagon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486042" y="2852776"/>
            <a:ext cx="3922294" cy="206616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741755" y="2006807"/>
            <a:ext cx="3666581" cy="382082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>
              <a:lnSpc>
                <a:spcPct val="130000"/>
              </a:lnSpc>
            </a:pPr>
            <a:endParaRPr kumimoji="1" lang="en-US" altLang="zh-CN" sz="1400" dirty="0">
              <a:ln w="12700">
                <a:noFill/>
              </a:ln>
              <a:solidFill>
                <a:srgbClr val="197BFB">
                  <a:alpha val="100000"/>
                </a:srgbClr>
              </a:solidFill>
              <a:latin typeface="Source Han Sans CN Bold"/>
              <a:ea typeface="Source Han Sans CN Bold"/>
              <a:cs typeface="Source Han Sans CN Bold"/>
            </a:endParaRPr>
          </a:p>
          <a:p>
            <a:pPr>
              <a:lnSpc>
                <a:spcPct val="13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FF0000"/>
                </a:solidFill>
                <a:latin typeface="Source Han Sans CN Bold"/>
                <a:ea typeface="Source Han Sans CN Bold"/>
                <a:cs typeface="Source Han Sans CN Bold"/>
              </a:rPr>
              <a:t>            </a:t>
            </a:r>
            <a:r>
              <a:rPr kumimoji="1" lang="en-US" altLang="zh-CN" sz="1400" b="1" dirty="0">
                <a:ln w="12700">
                  <a:noFill/>
                </a:ln>
                <a:solidFill>
                  <a:srgbClr val="FF0000"/>
                </a:solidFill>
                <a:latin typeface="Source Han Sans CN Bold"/>
                <a:ea typeface="Source Han Sans CN Bold"/>
                <a:cs typeface="Source Han Sans CN Bold"/>
              </a:rPr>
              <a:t>The ARM processor is the "brain" of the embedded ARM Linux system</a:t>
            </a:r>
            <a:r>
              <a:rPr kumimoji="1" lang="en-US" altLang="zh-CN" sz="1400" dirty="0">
                <a:ln w="12700">
                  <a:noFill/>
                </a:ln>
                <a:solidFill>
                  <a:srgbClr val="197BFB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, which is well-designed and low power consumption, especially suitable for embedded devices.</a:t>
            </a:r>
          </a:p>
          <a:p>
            <a:pPr>
              <a:lnSpc>
                <a:spcPct val="130000"/>
              </a:lnSpc>
            </a:pPr>
            <a:r>
              <a:rPr kumimoji="1" lang="en-US" altLang="zh-CN" sz="1400" b="1" dirty="0">
                <a:ln w="12700">
                  <a:noFill/>
                </a:ln>
                <a:solidFill>
                  <a:srgbClr val="FF0000"/>
                </a:solidFill>
                <a:latin typeface="Source Han Sans CN Bold"/>
                <a:ea typeface="Source Han Sans CN Bold"/>
                <a:cs typeface="Source Han Sans CN Bold"/>
              </a:rPr>
              <a:t>It is responsible for performing various computing tasks</a:t>
            </a:r>
            <a:r>
              <a:rPr kumimoji="1" lang="en-US" altLang="zh-CN" sz="1400" dirty="0">
                <a:ln w="12700">
                  <a:noFill/>
                </a:ln>
                <a:solidFill>
                  <a:srgbClr val="197BFB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, including controlling the operation of devices, processing data, and running applications.</a:t>
            </a:r>
          </a:p>
          <a:p>
            <a:pPr>
              <a:lnSpc>
                <a:spcPct val="13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197BFB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ARM处理器是嵌入式ARM</a:t>
            </a:r>
            <a:r>
              <a:rPr kumimoji="1" lang="en-US" altLang="zh-CN" sz="1400" dirty="0">
                <a:ln w="12700">
                  <a:noFill/>
                </a:ln>
                <a:solidFill>
                  <a:srgbClr val="197BFB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 Linux系统的“大脑”，其设计精良、功耗低，特别适合嵌入式设备。它负责执行各种计算任务，包括控制设备的操作、处理数据以及运行应用程序。</a:t>
            </a:r>
            <a:endParaRPr kumimoji="1" lang="zh-CN" altLang="en-US" sz="4000" dirty="0"/>
          </a:p>
        </p:txBody>
      </p:sp>
      <p:sp>
        <p:nvSpPr>
          <p:cNvPr id="6" name="标题 1"/>
          <p:cNvSpPr txBox="1"/>
          <p:nvPr/>
        </p:nvSpPr>
        <p:spPr>
          <a:xfrm>
            <a:off x="3329633" y="1842124"/>
            <a:ext cx="865311" cy="745958"/>
          </a:xfrm>
          <a:prstGeom prst="hexagon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585346" y="2060194"/>
            <a:ext cx="353888" cy="309820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ARM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 rot="540000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9381400" flipH="1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ahLst/>
            <a:cxnLst/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1544262">
            <a:off x="7352152" y="1342408"/>
            <a:ext cx="3791171" cy="3538061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alphaModFix/>
          </a:blip>
          <a:srcRect l="1791" r="1791"/>
          <a:stretch>
            <a:fillRect/>
          </a:stretch>
        </p:blipFill>
        <p:spPr>
          <a:xfrm>
            <a:off x="6780342" y="1509489"/>
            <a:ext cx="4014236" cy="4163363"/>
          </a:xfrm>
          <a:custGeom>
            <a:avLst/>
            <a:gdLst/>
            <a:ahLst/>
            <a:cxnLst/>
            <a:rect l="l" t="t" r="r" b="b"/>
            <a:pathLst>
              <a:path w="4013200" h="4165600">
                <a:moveTo>
                  <a:pt x="2261198" y="61"/>
                </a:moveTo>
                <a:cubicBezTo>
                  <a:pt x="2644719" y="-3006"/>
                  <a:pt x="3018340" y="109489"/>
                  <a:pt x="3330808" y="348072"/>
                </a:cubicBezTo>
                <a:cubicBezTo>
                  <a:pt x="4164056" y="984294"/>
                  <a:pt x="4246901" y="2276218"/>
                  <a:pt x="3515848" y="3233665"/>
                </a:cubicBezTo>
                <a:cubicBezTo>
                  <a:pt x="2784794" y="4191110"/>
                  <a:pt x="1516677" y="4451514"/>
                  <a:pt x="683429" y="3815292"/>
                </a:cubicBezTo>
                <a:cubicBezTo>
                  <a:pt x="-149819" y="3179070"/>
                  <a:pt x="-232664" y="1887146"/>
                  <a:pt x="498389" y="929700"/>
                </a:cubicBezTo>
                <a:cubicBezTo>
                  <a:pt x="955298" y="331296"/>
                  <a:pt x="1621996" y="5175"/>
                  <a:pt x="2261198" y="61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6979920" y="5108868"/>
            <a:ext cx="5239936" cy="1747367"/>
          </a:xfrm>
          <a:custGeom>
            <a:avLst/>
            <a:gdLst>
              <a:gd name="connsiteX0" fmla="*/ -944 w 7972010"/>
              <a:gd name="connsiteY0" fmla="*/ 178627 h 2658434"/>
              <a:gd name="connsiteX1" fmla="*/ 2048272 w 7972010"/>
              <a:gd name="connsiteY1" fmla="*/ 970679 h 2658434"/>
              <a:gd name="connsiteX2" fmla="*/ 5612511 w 7972010"/>
              <a:gd name="connsiteY2" fmla="*/ 1986707 h 2658434"/>
              <a:gd name="connsiteX3" fmla="*/ 7971066 w 7972010"/>
              <a:gd name="connsiteY3" fmla="*/ 2658192 h 2658434"/>
              <a:gd name="connsiteX4" fmla="*/ -944 w 7972010"/>
              <a:gd name="connsiteY4" fmla="*/ 2658192 h 2658434"/>
            </a:gdLst>
            <a:ahLst/>
            <a:cxnLst/>
            <a:rect l="l" t="t" r="r" b="b"/>
            <a:pathLst>
              <a:path w="7972010" h="2658434">
                <a:moveTo>
                  <a:pt x="-944" y="178627"/>
                </a:moveTo>
                <a:cubicBezTo>
                  <a:pt x="-944" y="178627"/>
                  <a:pt x="722464" y="-561942"/>
                  <a:pt x="2048272" y="970679"/>
                </a:cubicBezTo>
                <a:cubicBezTo>
                  <a:pt x="2840324" y="1900461"/>
                  <a:pt x="3459886" y="3038817"/>
                  <a:pt x="5612511" y="1986707"/>
                </a:cubicBezTo>
                <a:cubicBezTo>
                  <a:pt x="5990935" y="1797054"/>
                  <a:pt x="7420149" y="1177494"/>
                  <a:pt x="7971066" y="2658192"/>
                </a:cubicBezTo>
                <a:lnTo>
                  <a:pt x="-944" y="2658192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9000000" scaled="0"/>
          </a:gradFill>
          <a:ln w="35472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726298" y="1936230"/>
            <a:ext cx="4317035" cy="13341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 dirty="0">
                <a:ln w="12700">
                  <a:noFill/>
                </a:ln>
                <a:solidFill>
                  <a:srgbClr val="197BFB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Storage devices are an indispensable part of embedded systems and are </a:t>
            </a:r>
            <a:r>
              <a:rPr kumimoji="1" lang="en-US" altLang="zh-CN" sz="1600" dirty="0">
                <a:ln w="12700">
                  <a:noFill/>
                </a:ln>
                <a:solidFill>
                  <a:srgbClr val="FF0000"/>
                </a:solidFill>
                <a:latin typeface="Source Han Sans CN Bold"/>
                <a:ea typeface="Source Han Sans CN Bold"/>
                <a:cs typeface="Source Han Sans CN Bold"/>
              </a:rPr>
              <a:t>used to store operating systems, applications and user data.</a:t>
            </a:r>
          </a:p>
          <a:p>
            <a:pPr algn="l">
              <a:lnSpc>
                <a:spcPct val="10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197BFB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存储设备是嵌入式系统中不可或缺的部分，用于存储操作系统、应用程序以及用户数据</a:t>
            </a:r>
            <a:r>
              <a:rPr kumimoji="1" lang="en-US" altLang="zh-CN" sz="1600" dirty="0">
                <a:ln w="12700">
                  <a:noFill/>
                </a:ln>
                <a:solidFill>
                  <a:srgbClr val="197BFB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。</a:t>
            </a:r>
            <a:endParaRPr kumimoji="1" lang="zh-CN" altLang="en-US" sz="3200" dirty="0"/>
          </a:p>
        </p:txBody>
      </p:sp>
      <p:sp>
        <p:nvSpPr>
          <p:cNvPr id="7" name="标题 1"/>
          <p:cNvSpPr txBox="1"/>
          <p:nvPr/>
        </p:nvSpPr>
        <p:spPr>
          <a:xfrm>
            <a:off x="1225037" y="1487650"/>
            <a:ext cx="385401" cy="356523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816632" y="3949548"/>
            <a:ext cx="4401018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 dirty="0">
                <a:ln w="12700">
                  <a:noFill/>
                </a:ln>
                <a:solidFill>
                  <a:srgbClr val="197BFB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Type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1225037" y="4226546"/>
            <a:ext cx="6601440" cy="262968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b="1" dirty="0">
                <a:ln w="12700">
                  <a:noFill/>
                </a:ln>
                <a:solidFill>
                  <a:srgbClr val="FF0000"/>
                </a:solidFill>
                <a:latin typeface="Source Han Sans"/>
                <a:ea typeface="Source Han Sans"/>
                <a:cs typeface="Source Han Sans"/>
              </a:rPr>
              <a:t>NAND </a:t>
            </a:r>
            <a:r>
              <a:rPr kumimoji="1" lang="en-US" altLang="zh-CN" sz="1400" b="1" dirty="0" err="1">
                <a:ln w="12700">
                  <a:noFill/>
                </a:ln>
                <a:solidFill>
                  <a:srgbClr val="FF0000"/>
                </a:solidFill>
                <a:latin typeface="Source Han Sans"/>
                <a:ea typeface="Source Han Sans"/>
                <a:cs typeface="Source Han Sans"/>
              </a:rPr>
              <a:t>Flash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：It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 is a non-volatile memory with the advantages of high storage density and low 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cost.是一种非易失性存储器，具有高存储密度和低成本的优点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
</a:t>
            </a:r>
            <a:r>
              <a:rPr kumimoji="1" lang="en-US" altLang="zh-CN" sz="1400" b="1" dirty="0" err="1">
                <a:ln w="12700">
                  <a:noFill/>
                </a:ln>
                <a:solidFill>
                  <a:srgbClr val="FF0000"/>
                </a:solidFill>
                <a:latin typeface="Source Han Sans"/>
                <a:ea typeface="Source Han Sans"/>
                <a:cs typeface="Source Han Sans"/>
              </a:rPr>
              <a:t>eMMC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：Is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 an integrated controller and memory storage solution, easy to use, suitable for embedded 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devices.是一种集成了控制器和存储器的存储解决方案，易于使用，适合嵌入式设备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
</a:t>
            </a:r>
            <a:r>
              <a:rPr kumimoji="1" lang="en-US" altLang="zh-CN" sz="1400" b="1" dirty="0" err="1">
                <a:ln w="12700">
                  <a:noFill/>
                </a:ln>
                <a:solidFill>
                  <a:srgbClr val="FF0000"/>
                </a:solidFill>
                <a:latin typeface="Source Han Sans"/>
                <a:ea typeface="Source Han Sans"/>
                <a:cs typeface="Source Han Sans"/>
              </a:rPr>
              <a:t>SD-Card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：It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 is a removable storage medium suitable for devices that need to expand storage 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space.是一种可移动的存储介质，适用于需要扩展存储空间的设备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1225037" y="3857614"/>
            <a:ext cx="393245" cy="356522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Storage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 rot="540000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19381400" flipH="1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ahLst/>
            <a:cxnLst/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alphaModFix/>
          </a:blip>
          <a:srcRect l="3873" r="3873"/>
          <a:stretch>
            <a:fillRect/>
          </a:stretch>
        </p:blipFill>
        <p:spPr>
          <a:xfrm>
            <a:off x="680356" y="2088244"/>
            <a:ext cx="2177143" cy="1569359"/>
          </a:xfrm>
          <a:custGeom>
            <a:avLst/>
            <a:gdLst/>
            <a:ahLst/>
            <a:cxnLst/>
            <a:rect l="l" t="t" r="r" b="b"/>
            <a:pathLst>
              <a:path w="2177143" h="1569359">
                <a:moveTo>
                  <a:pt x="0" y="0"/>
                </a:moveTo>
                <a:lnTo>
                  <a:pt x="2177143" y="0"/>
                </a:lnTo>
                <a:lnTo>
                  <a:pt x="2177143" y="1569359"/>
                </a:lnTo>
                <a:lnTo>
                  <a:pt x="0" y="156935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alphaModFix/>
          </a:blip>
          <a:srcRect t="3344" b="3344"/>
          <a:stretch>
            <a:fillRect/>
          </a:stretch>
        </p:blipFill>
        <p:spPr>
          <a:xfrm>
            <a:off x="2966355" y="2088244"/>
            <a:ext cx="2177143" cy="1569359"/>
          </a:xfrm>
          <a:custGeom>
            <a:avLst/>
            <a:gdLst/>
            <a:ahLst/>
            <a:cxnLst/>
            <a:rect l="l" t="t" r="r" b="b"/>
            <a:pathLst>
              <a:path w="2177143" h="1569359">
                <a:moveTo>
                  <a:pt x="0" y="0"/>
                </a:moveTo>
                <a:lnTo>
                  <a:pt x="2177143" y="0"/>
                </a:lnTo>
                <a:lnTo>
                  <a:pt x="2177143" y="1569359"/>
                </a:lnTo>
                <a:lnTo>
                  <a:pt x="0" y="156935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alphaModFix/>
          </a:blip>
          <a:srcRect l="3786" r="3786"/>
          <a:stretch>
            <a:fillRect/>
          </a:stretch>
        </p:blipFill>
        <p:spPr>
          <a:xfrm>
            <a:off x="2966355" y="3764641"/>
            <a:ext cx="2177143" cy="1569359"/>
          </a:xfrm>
          <a:custGeom>
            <a:avLst/>
            <a:gdLst/>
            <a:ahLst/>
            <a:cxnLst/>
            <a:rect l="l" t="t" r="r" b="b"/>
            <a:pathLst>
              <a:path w="2177143" h="1569359">
                <a:moveTo>
                  <a:pt x="0" y="0"/>
                </a:moveTo>
                <a:lnTo>
                  <a:pt x="2177143" y="0"/>
                </a:lnTo>
                <a:lnTo>
                  <a:pt x="2177143" y="1569359"/>
                </a:lnTo>
                <a:lnTo>
                  <a:pt x="0" y="156935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5265054" y="2088244"/>
            <a:ext cx="6926946" cy="3840116"/>
          </a:xfrm>
          <a:prstGeom prst="rect">
            <a:avLst/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562286" y="2364490"/>
            <a:ext cx="532315" cy="532315"/>
          </a:xfrm>
          <a:prstGeom prst="rect">
            <a:avLst/>
          </a:pr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292870" y="2351032"/>
            <a:ext cx="5218774" cy="11187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197BFB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Peripheral device interface is the bridge between embedded system and external devices, including </a:t>
            </a:r>
            <a:r>
              <a:rPr kumimoji="1" lang="en-US" altLang="zh-CN" sz="1400" dirty="0">
                <a:ln w="12700">
                  <a:noFill/>
                </a:ln>
                <a:solidFill>
                  <a:srgbClr val="FF0000"/>
                </a:solidFill>
                <a:latin typeface="Source Han Sans CN Bold"/>
                <a:ea typeface="Source Han Sans CN Bold"/>
                <a:cs typeface="Source Han Sans CN Bold"/>
              </a:rPr>
              <a:t>USB,</a:t>
            </a:r>
            <a:r>
              <a:rPr kumimoji="1" lang="en-US" altLang="zh-CN" sz="1400" dirty="0">
                <a:ln w="12700">
                  <a:noFill/>
                </a:ln>
                <a:solidFill>
                  <a:srgbClr val="197BFB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 </a:t>
            </a:r>
            <a:r>
              <a:rPr kumimoji="1" lang="en-US" altLang="zh-CN" sz="1400" dirty="0">
                <a:ln w="12700">
                  <a:noFill/>
                </a:ln>
                <a:solidFill>
                  <a:srgbClr val="FF0000"/>
                </a:solidFill>
                <a:latin typeface="Source Han Sans CN Bold"/>
                <a:ea typeface="Source Han Sans CN Bold"/>
                <a:cs typeface="Source Han Sans CN Bold"/>
              </a:rPr>
              <a:t>Ethernet</a:t>
            </a:r>
            <a:r>
              <a:rPr kumimoji="1" lang="en-US" altLang="zh-CN" sz="1400" dirty="0">
                <a:ln w="12700">
                  <a:noFill/>
                </a:ln>
                <a:solidFill>
                  <a:srgbClr val="197BFB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, </a:t>
            </a:r>
            <a:r>
              <a:rPr kumimoji="1" lang="en-US" altLang="zh-CN" sz="1400" dirty="0">
                <a:ln w="12700">
                  <a:noFill/>
                </a:ln>
                <a:solidFill>
                  <a:srgbClr val="FF0000"/>
                </a:solidFill>
                <a:latin typeface="Source Han Sans CN Bold"/>
                <a:ea typeface="Source Han Sans CN Bold"/>
                <a:cs typeface="Source Han Sans CN Bold"/>
              </a:rPr>
              <a:t>serial port </a:t>
            </a:r>
            <a:r>
              <a:rPr kumimoji="1" lang="en-US" altLang="zh-CN" sz="1400" dirty="0">
                <a:ln w="12700">
                  <a:noFill/>
                </a:ln>
                <a:solidFill>
                  <a:srgbClr val="197BFB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and so 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197BFB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on外围设备接口是嵌入式系统与外部设备通信的桥梁，包括USB、以太网、串口等</a:t>
            </a:r>
            <a:r>
              <a:rPr kumimoji="1" lang="en-US" altLang="zh-CN" sz="1400" dirty="0">
                <a:ln w="12700">
                  <a:noFill/>
                </a:ln>
                <a:solidFill>
                  <a:srgbClr val="197BFB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。</a:t>
            </a:r>
            <a:endParaRPr kumimoji="1" lang="zh-CN" altLang="en-US" sz="1400" dirty="0"/>
          </a:p>
        </p:txBody>
      </p:sp>
      <p:sp>
        <p:nvSpPr>
          <p:cNvPr id="9" name="标题 1"/>
          <p:cNvSpPr txBox="1"/>
          <p:nvPr/>
        </p:nvSpPr>
        <p:spPr>
          <a:xfrm>
            <a:off x="6300127" y="3879225"/>
            <a:ext cx="5218774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 dirty="0">
                <a:ln w="12700">
                  <a:noFill/>
                </a:ln>
                <a:solidFill>
                  <a:srgbClr val="197BFB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Interface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6300126" y="4196202"/>
            <a:ext cx="5648034" cy="14730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FF0000"/>
                </a:solidFill>
                <a:latin typeface="Source Han Sans CN Bold"/>
                <a:ea typeface="Source Han Sans CN Bold"/>
                <a:cs typeface="Source Han Sans CN Bold"/>
              </a:rPr>
              <a:t>USB 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：Universal serial bus to connect a variety of external 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devices.通用串行总线，连接多种外部设备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
</a:t>
            </a:r>
            <a:r>
              <a:rPr kumimoji="1" lang="en-US" altLang="zh-CN" sz="1400" dirty="0">
                <a:ln w="12700">
                  <a:noFill/>
                </a:ln>
                <a:solidFill>
                  <a:srgbClr val="FF0000"/>
                </a:solidFill>
                <a:latin typeface="Source Han Sans CN Bold"/>
                <a:ea typeface="Source Han Sans CN Bold"/>
                <a:cs typeface="Source Han Sans CN Bold"/>
              </a:rPr>
              <a:t> Ethernet 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：network 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connections.网络连接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
</a:t>
            </a:r>
            <a:r>
              <a:rPr kumimoji="1" lang="en-US" altLang="zh-CN" sz="1400" dirty="0">
                <a:ln w="12700">
                  <a:noFill/>
                </a:ln>
                <a:solidFill>
                  <a:srgbClr val="FF0000"/>
                </a:solidFill>
                <a:latin typeface="Source Han Sans CN Bold"/>
                <a:ea typeface="Source Han Sans CN Bold"/>
                <a:cs typeface="Source Han Sans CN Bold"/>
              </a:rPr>
              <a:t> Serial port 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：Data communication, such as debugging information 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output.数据通信，如调试信息的输出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sz="1400" dirty="0"/>
          </a:p>
        </p:txBody>
      </p:sp>
      <p:sp>
        <p:nvSpPr>
          <p:cNvPr id="11" name="标题 1"/>
          <p:cNvSpPr txBox="1"/>
          <p:nvPr/>
        </p:nvSpPr>
        <p:spPr>
          <a:xfrm>
            <a:off x="5677345" y="2468997"/>
            <a:ext cx="302196" cy="302196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562286" y="3878545"/>
            <a:ext cx="532315" cy="532315"/>
          </a:xfrm>
          <a:prstGeom prst="rect">
            <a:avLst/>
          </a:pr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677345" y="4007714"/>
            <a:ext cx="302196" cy="273976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Peripheral interface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 rot="540000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9381400" flipH="1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ahLst/>
            <a:cxnLst/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0522857" y="-841829"/>
            <a:ext cx="1663700" cy="3454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noFill/>
                <a:latin typeface="Source Han Sans CN Bold"/>
                <a:ea typeface="Source Han Sans CN Bold"/>
                <a:cs typeface="Source Han Sans CN Bold"/>
              </a:rPr>
              <a:t>BY YUSHEN</a:t>
            </a: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0522857" y="-841829"/>
            <a:ext cx="1663700" cy="3454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noFill/>
                <a:latin typeface="Source Han Sans CN Bold"/>
                <a:ea typeface="Source Han Sans CN Bold"/>
                <a:cs typeface="Source Han Sans CN Bold"/>
              </a:rPr>
              <a:t>BY YUSHEN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flipH="1">
            <a:off x="0" y="11706"/>
            <a:ext cx="12192000" cy="683458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 rot="2725666" flipH="1">
            <a:off x="235717" y="2247839"/>
            <a:ext cx="1473182" cy="27212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2725666" flipH="1">
            <a:off x="4931284" y="6467672"/>
            <a:ext cx="1473182" cy="27212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2725666" flipH="1">
            <a:off x="6159032" y="6776591"/>
            <a:ext cx="1473182" cy="27212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2725666" flipH="1">
            <a:off x="4492912" y="5259397"/>
            <a:ext cx="1880568" cy="272129"/>
          </a:xfrm>
          <a:prstGeom prst="roundRect">
            <a:avLst>
              <a:gd name="adj" fmla="val 50000"/>
            </a:avLst>
          </a:prstGeom>
          <a:noFill/>
          <a:ln w="381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8920704" flipH="1">
            <a:off x="10657968" y="5765855"/>
            <a:ext cx="389237" cy="389237"/>
          </a:xfrm>
          <a:prstGeom prst="plus">
            <a:avLst>
              <a:gd name="adj" fmla="val 41667"/>
            </a:avLst>
          </a:pr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8920704" flipH="1">
            <a:off x="7463747" y="5021777"/>
            <a:ext cx="389237" cy="389237"/>
          </a:xfrm>
          <a:prstGeom prst="plus">
            <a:avLst>
              <a:gd name="adj" fmla="val 41667"/>
            </a:avLst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8920704" flipH="1">
            <a:off x="3631635" y="5908084"/>
            <a:ext cx="389237" cy="389237"/>
          </a:xfrm>
          <a:prstGeom prst="plus">
            <a:avLst>
              <a:gd name="adj" fmla="val 41667"/>
            </a:avLst>
          </a:pr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8920704" flipH="1">
            <a:off x="439043" y="2809500"/>
            <a:ext cx="389237" cy="389237"/>
          </a:xfrm>
          <a:prstGeom prst="plus">
            <a:avLst>
              <a:gd name="adj" fmla="val 41667"/>
            </a:avLst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16200000" flipH="1">
            <a:off x="855892" y="3701539"/>
            <a:ext cx="2414560" cy="2414557"/>
          </a:xfrm>
          <a:custGeom>
            <a:avLst/>
            <a:gdLst>
              <a:gd name="connsiteX0" fmla="*/ 4421 w 2414560"/>
              <a:gd name="connsiteY0" fmla="*/ 3 h 2414557"/>
              <a:gd name="connsiteX1" fmla="*/ 2414560 w 2414560"/>
              <a:gd name="connsiteY1" fmla="*/ 2414557 h 2414557"/>
              <a:gd name="connsiteX2" fmla="*/ 0 w 2414560"/>
              <a:gd name="connsiteY2" fmla="*/ 2414557 h 2414557"/>
              <a:gd name="connsiteX3" fmla="*/ 4025 w 2414560"/>
              <a:gd name="connsiteY3" fmla="*/ 0 h 2414557"/>
              <a:gd name="connsiteX4" fmla="*/ 8567201 w 10977736"/>
              <a:gd name="connsiteY4" fmla="*/ 813070 h 3227627"/>
            </a:gdLst>
            <a:ahLst/>
            <a:cxnLst/>
            <a:rect l="l" t="t" r="r" b="b"/>
            <a:pathLst>
              <a:path w="2414560" h="2414557" stroke="0" extrusionOk="0">
                <a:moveTo>
                  <a:pt x="4025" y="0"/>
                </a:moveTo>
                <a:cubicBezTo>
                  <a:pt x="1335976" y="2220"/>
                  <a:pt x="2414560" y="1082604"/>
                  <a:pt x="2414560" y="2414557"/>
                </a:cubicBezTo>
                <a:lnTo>
                  <a:pt x="0" y="2414557"/>
                </a:lnTo>
                <a:cubicBezTo>
                  <a:pt x="1342" y="1609705"/>
                  <a:pt x="2683" y="804852"/>
                  <a:pt x="4025" y="0"/>
                </a:cubicBezTo>
                <a:close/>
              </a:path>
              <a:path w="2414560" h="2414557" fill="none">
                <a:moveTo>
                  <a:pt x="4421" y="3"/>
                </a:moveTo>
                <a:cubicBezTo>
                  <a:pt x="1335976" y="2220"/>
                  <a:pt x="2414560" y="1082604"/>
                  <a:pt x="2414560" y="2414557"/>
                </a:cubicBezTo>
              </a:path>
            </a:pathLst>
          </a:custGeom>
          <a:noFill/>
          <a:ln w="317500" cap="rnd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2755188" flipH="1">
            <a:off x="2412563" y="201996"/>
            <a:ext cx="2414560" cy="2414557"/>
          </a:xfrm>
          <a:custGeom>
            <a:avLst/>
            <a:gdLst>
              <a:gd name="connsiteX0" fmla="*/ 4421 w 2414560"/>
              <a:gd name="connsiteY0" fmla="*/ 3 h 2414557"/>
              <a:gd name="connsiteX1" fmla="*/ 2414560 w 2414560"/>
              <a:gd name="connsiteY1" fmla="*/ 2414557 h 2414557"/>
              <a:gd name="connsiteX2" fmla="*/ 0 w 2414560"/>
              <a:gd name="connsiteY2" fmla="*/ 2414557 h 2414557"/>
              <a:gd name="connsiteX3" fmla="*/ 4025 w 2414560"/>
              <a:gd name="connsiteY3" fmla="*/ 0 h 2414557"/>
              <a:gd name="connsiteX4" fmla="*/ 8567201 w 10977736"/>
              <a:gd name="connsiteY4" fmla="*/ 813070 h 3227627"/>
            </a:gdLst>
            <a:ahLst/>
            <a:cxnLst/>
            <a:rect l="l" t="t" r="r" b="b"/>
            <a:pathLst>
              <a:path w="2414560" h="2414557" stroke="0" extrusionOk="0">
                <a:moveTo>
                  <a:pt x="4025" y="0"/>
                </a:moveTo>
                <a:cubicBezTo>
                  <a:pt x="1335976" y="2220"/>
                  <a:pt x="2414560" y="1082604"/>
                  <a:pt x="2414560" y="2414557"/>
                </a:cubicBezTo>
                <a:lnTo>
                  <a:pt x="0" y="2414557"/>
                </a:lnTo>
                <a:cubicBezTo>
                  <a:pt x="1342" y="1609705"/>
                  <a:pt x="2683" y="804852"/>
                  <a:pt x="4025" y="0"/>
                </a:cubicBezTo>
                <a:close/>
              </a:path>
              <a:path w="2414560" h="2414557" fill="none">
                <a:moveTo>
                  <a:pt x="4421" y="3"/>
                </a:moveTo>
                <a:cubicBezTo>
                  <a:pt x="1335976" y="2220"/>
                  <a:pt x="2414560" y="1082604"/>
                  <a:pt x="2414560" y="2414557"/>
                </a:cubicBezTo>
              </a:path>
            </a:pathLst>
          </a:custGeom>
          <a:noFill/>
          <a:ln w="317500" cap="rnd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419851" y="3114109"/>
            <a:ext cx="5240568" cy="21934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20000"/>
              </a:lnSpc>
            </a:pPr>
            <a:r>
              <a:rPr kumimoji="1" lang="en-US" altLang="zh-CN" sz="4400" dirty="0">
                <a:ln w="12700">
                  <a:noFill/>
                </a:ln>
                <a:solidFill>
                  <a:srgbClr val="197BFB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Linux Kernel </a:t>
            </a:r>
            <a:r>
              <a:rPr kumimoji="1" lang="en-US" altLang="zh-CN" sz="2800" dirty="0" err="1">
                <a:ln w="12700">
                  <a:noFill/>
                </a:ln>
                <a:solidFill>
                  <a:srgbClr val="197BFB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内核</a:t>
            </a:r>
            <a:endParaRPr kumimoji="1" lang="zh-CN" altLang="en-US" sz="2800" dirty="0"/>
          </a:p>
        </p:txBody>
      </p:sp>
      <p:sp>
        <p:nvSpPr>
          <p:cNvPr id="16" name="标题 1"/>
          <p:cNvSpPr txBox="1"/>
          <p:nvPr/>
        </p:nvSpPr>
        <p:spPr>
          <a:xfrm>
            <a:off x="8105775" y="766774"/>
            <a:ext cx="3373982" cy="243751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6" r="21866"/>
          <a:stretch/>
        </p:blipFill>
        <p:spPr>
          <a:xfrm>
            <a:off x="1239722" y="1180193"/>
            <a:ext cx="4648548" cy="4648548"/>
          </a:xfrm>
          <a:custGeom>
            <a:avLst/>
            <a:gdLst/>
            <a:ahLst/>
            <a:cxnLst/>
            <a:rect l="l" t="t" r="r" b="b"/>
            <a:pathLst>
              <a:path w="4648200" h="4648200">
                <a:moveTo>
                  <a:pt x="2324274" y="0"/>
                </a:moveTo>
                <a:cubicBezTo>
                  <a:pt x="3607935" y="0"/>
                  <a:pt x="4648548" y="1040613"/>
                  <a:pt x="4648548" y="2324274"/>
                </a:cubicBezTo>
                <a:cubicBezTo>
                  <a:pt x="4648548" y="3607935"/>
                  <a:pt x="3607935" y="4648548"/>
                  <a:pt x="2324274" y="4648548"/>
                </a:cubicBezTo>
                <a:cubicBezTo>
                  <a:pt x="1040613" y="4648548"/>
                  <a:pt x="0" y="3607935"/>
                  <a:pt x="0" y="2324274"/>
                </a:cubicBezTo>
                <a:cubicBezTo>
                  <a:pt x="0" y="1040613"/>
                  <a:pt x="1040613" y="0"/>
                  <a:pt x="2324274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789B02C-1CA1-D939-375C-6F140D707C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" r="765"/>
          <a:stretch/>
        </p:blipFill>
        <p:spPr>
          <a:xfrm>
            <a:off x="10335512" y="622299"/>
            <a:ext cx="1022477" cy="1038371"/>
          </a:xfrm>
          <a:prstGeom prst="ellipse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60400" y="5887420"/>
            <a:ext cx="10858500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1278589"/>
            <a:ext cx="2594236" cy="4346138"/>
          </a:xfrm>
          <a:prstGeom prst="downArrowCallout">
            <a:avLst>
              <a:gd name="adj1" fmla="val 5287"/>
              <a:gd name="adj2" fmla="val 10296"/>
              <a:gd name="adj3" fmla="val 11269"/>
              <a:gd name="adj4" fmla="val 8389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869287" y="5822048"/>
            <a:ext cx="176463" cy="176463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30096" y="1788312"/>
            <a:ext cx="2254844" cy="296245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96944" y="2509519"/>
            <a:ext cx="2254844" cy="10555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2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Multiple core functions</a:t>
            </a:r>
            <a:endParaRPr kumimoji="1" lang="zh-CN" altLang="en-US" sz="2400" dirty="0"/>
          </a:p>
        </p:txBody>
      </p:sp>
      <p:sp>
        <p:nvSpPr>
          <p:cNvPr id="7" name="标题 1"/>
          <p:cNvSpPr txBox="1"/>
          <p:nvPr/>
        </p:nvSpPr>
        <p:spPr>
          <a:xfrm>
            <a:off x="3415155" y="1278589"/>
            <a:ext cx="2594236" cy="4346138"/>
          </a:xfrm>
          <a:prstGeom prst="downArrowCallout">
            <a:avLst>
              <a:gd name="adj1" fmla="val 5287"/>
              <a:gd name="adj2" fmla="val 10296"/>
              <a:gd name="adj3" fmla="val 11269"/>
              <a:gd name="adj4" fmla="val 8389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624042" y="5822048"/>
            <a:ext cx="176463" cy="176463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584851" y="2632531"/>
            <a:ext cx="2254844" cy="65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Process 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Management进程管理</a:t>
            </a:r>
            <a:endParaRPr kumimoji="1" lang="zh-CN" altLang="en-US" sz="1600" dirty="0"/>
          </a:p>
        </p:txBody>
      </p:sp>
      <p:sp>
        <p:nvSpPr>
          <p:cNvPr id="11" name="标题 1"/>
          <p:cNvSpPr txBox="1"/>
          <p:nvPr/>
        </p:nvSpPr>
        <p:spPr>
          <a:xfrm>
            <a:off x="8924664" y="1278589"/>
            <a:ext cx="2594236" cy="4346138"/>
          </a:xfrm>
          <a:prstGeom prst="downArrowCallout">
            <a:avLst>
              <a:gd name="adj1" fmla="val 5287"/>
              <a:gd name="adj2" fmla="val 10296"/>
              <a:gd name="adj3" fmla="val 11269"/>
              <a:gd name="adj4" fmla="val 8389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133551" y="5822048"/>
            <a:ext cx="176463" cy="176463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9094360" y="2286001"/>
            <a:ext cx="2254844" cy="12791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File System Management</a:t>
            </a:r>
          </a:p>
          <a:p>
            <a:pPr algn="ctr">
              <a:lnSpc>
                <a:spcPct val="15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文件系统管理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6169910" y="1278589"/>
            <a:ext cx="2594236" cy="4346138"/>
          </a:xfrm>
          <a:prstGeom prst="downArrowCallout">
            <a:avLst>
              <a:gd name="adj1" fmla="val 5287"/>
              <a:gd name="adj2" fmla="val 10296"/>
              <a:gd name="adj3" fmla="val 11269"/>
              <a:gd name="adj4" fmla="val 8389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378797" y="5822048"/>
            <a:ext cx="176463" cy="176463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251375" y="2842703"/>
            <a:ext cx="2254844" cy="439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Memory 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Management内存管理</a:t>
            </a:r>
            <a:endParaRPr kumimoji="1" lang="zh-CN" altLang="en-US" dirty="0"/>
          </a:p>
        </p:txBody>
      </p:sp>
      <p:sp>
        <p:nvSpPr>
          <p:cNvPr id="19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Linux Kernel </a:t>
            </a:r>
            <a:endParaRPr kumimoji="1" lang="zh-CN" altLang="en-US" dirty="0"/>
          </a:p>
        </p:txBody>
      </p:sp>
      <p:sp>
        <p:nvSpPr>
          <p:cNvPr id="20" name="标题 1"/>
          <p:cNvSpPr txBox="1"/>
          <p:nvPr/>
        </p:nvSpPr>
        <p:spPr>
          <a:xfrm rot="540000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19381400" flipH="1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ahLst/>
            <a:cxnLst/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0845800" y="1130300"/>
            <a:ext cx="970280" cy="6814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kumimoji="1" lang="en-US" altLang="zh-CN" sz="9600">
                <a:ln w="15875">
                  <a:solidFill>
                    <a:srgbClr val="3860F4">
                      <a:alpha val="100000"/>
                    </a:srgbClr>
                  </a:solidFill>
                </a:ln>
                <a:noFill/>
                <a:latin typeface="Source Han Sans"/>
                <a:ea typeface="Source Han Sans"/>
                <a:cs typeface="Source Han Sans"/>
              </a:rPr>
              <a:t>”</a:t>
            </a: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197600" y="1549720"/>
            <a:ext cx="5321300" cy="1978340"/>
          </a:xfrm>
          <a:prstGeom prst="roundRect">
            <a:avLst>
              <a:gd name="adj" fmla="val 5422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413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376670" y="2080260"/>
            <a:ext cx="4963160" cy="11340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85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Reduce resource usage  </a:t>
            </a:r>
            <a:r>
              <a:rPr kumimoji="1" lang="en-US" altLang="zh-CN" sz="1185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减少资源占用</a:t>
            </a:r>
            <a:r>
              <a:rPr kumimoji="1" lang="en-US" altLang="zh-CN" sz="1185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
Improve performance  </a:t>
            </a:r>
            <a:r>
              <a:rPr kumimoji="1" lang="en-US" altLang="zh-CN" sz="1185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提高性能</a:t>
            </a:r>
            <a:r>
              <a:rPr kumimoji="1" lang="en-US" altLang="zh-CN" sz="1185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
Enhanced stability  </a:t>
            </a:r>
            <a:r>
              <a:rPr kumimoji="1" lang="en-US" altLang="zh-CN" sz="1185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增强稳定性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6197600" y="1556674"/>
            <a:ext cx="73660" cy="1961502"/>
          </a:xfrm>
          <a:prstGeom prst="roundRect">
            <a:avLst>
              <a:gd name="adj" fmla="val 5422"/>
            </a:avLst>
          </a:prstGeom>
          <a:solidFill>
            <a:schemeClr val="accent2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3835720"/>
            <a:ext cx="5321300" cy="1978340"/>
          </a:xfrm>
          <a:prstGeom prst="roundRect">
            <a:avLst>
              <a:gd name="adj" fmla="val 5422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413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39470" y="4366260"/>
            <a:ext cx="5431790" cy="1447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85" dirty="0">
                <a:ln w="12700">
                  <a:noFill/>
                </a:ln>
                <a:solidFill>
                  <a:srgbClr val="FF0000"/>
                </a:solidFill>
                <a:latin typeface="Source Han Sans"/>
                <a:ea typeface="Source Han Sans"/>
                <a:cs typeface="Source Han Sans"/>
              </a:rPr>
              <a:t>Configuration options</a:t>
            </a:r>
            <a:r>
              <a:rPr kumimoji="1" lang="en-US" altLang="zh-CN" sz="1185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: kernel configuration  </a:t>
            </a:r>
            <a:r>
              <a:rPr kumimoji="1" lang="en-US" altLang="zh-CN" sz="1185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配置选项：内核配置</a:t>
            </a:r>
            <a:r>
              <a:rPr kumimoji="1" lang="en-US" altLang="zh-CN" sz="1185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
</a:t>
            </a:r>
            <a:r>
              <a:rPr kumimoji="1" lang="en-US" altLang="zh-CN" sz="1185" dirty="0">
                <a:ln w="12700">
                  <a:noFill/>
                </a:ln>
                <a:solidFill>
                  <a:srgbClr val="FF0000"/>
                </a:solidFill>
                <a:latin typeface="Source Han Sans"/>
                <a:ea typeface="Source Han Sans"/>
                <a:cs typeface="Source Han Sans"/>
              </a:rPr>
              <a:t>Modular design</a:t>
            </a:r>
            <a:r>
              <a:rPr kumimoji="1" lang="en-US" altLang="zh-CN" sz="1185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: Load and unload on demand.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1185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模块化设计：按需加载和卸载</a:t>
            </a:r>
            <a:r>
              <a:rPr kumimoji="1" lang="en-US" altLang="zh-CN" sz="1185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
</a:t>
            </a:r>
            <a:r>
              <a:rPr kumimoji="1" lang="en-US" altLang="zh-CN" sz="1185" dirty="0">
                <a:ln w="12700">
                  <a:noFill/>
                </a:ln>
                <a:solidFill>
                  <a:srgbClr val="FF0000"/>
                </a:solidFill>
                <a:latin typeface="Source Han Sans"/>
                <a:ea typeface="Source Han Sans"/>
                <a:cs typeface="Source Han Sans"/>
              </a:rPr>
              <a:t>Optimize code</a:t>
            </a:r>
            <a:r>
              <a:rPr kumimoji="1" lang="en-US" altLang="zh-CN" sz="1185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: Reduce redundant and ineffective operations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1185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优化代码：减少冗余和无效操作</a:t>
            </a:r>
            <a:r>
              <a:rPr kumimoji="1" lang="en-US" altLang="zh-CN" sz="1185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660400" y="3842674"/>
            <a:ext cx="73660" cy="1961502"/>
          </a:xfrm>
          <a:prstGeom prst="roundRect">
            <a:avLst>
              <a:gd name="adj" fmla="val 5422"/>
            </a:avLst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0400" y="1549720"/>
            <a:ext cx="5321300" cy="1978340"/>
          </a:xfrm>
          <a:prstGeom prst="roundRect">
            <a:avLst>
              <a:gd name="adj" fmla="val 5422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413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39470" y="2080260"/>
            <a:ext cx="4963160" cy="11340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60400" y="1556674"/>
            <a:ext cx="73660" cy="1961502"/>
          </a:xfrm>
          <a:prstGeom prst="roundRect">
            <a:avLst>
              <a:gd name="adj" fmla="val 5422"/>
            </a:avLst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50930" y="1878869"/>
            <a:ext cx="4964400" cy="11340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 dirty="0">
                <a:ln w="12700">
                  <a:noFill/>
                </a:ln>
                <a:solidFill>
                  <a:srgbClr val="197BFB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In order to accommodate the </a:t>
            </a:r>
            <a:r>
              <a:rPr kumimoji="1" lang="en-US" altLang="zh-CN" sz="1600" dirty="0">
                <a:ln w="12700">
                  <a:noFill/>
                </a:ln>
                <a:solidFill>
                  <a:srgbClr val="FF0000"/>
                </a:solidFill>
                <a:latin typeface="Source Han Sans CN Bold"/>
                <a:ea typeface="Source Han Sans CN Bold"/>
                <a:cs typeface="Source Han Sans CN Bold"/>
              </a:rPr>
              <a:t>resource constraints</a:t>
            </a:r>
            <a:r>
              <a:rPr kumimoji="1" lang="en-US" altLang="zh-CN" sz="1600" dirty="0">
                <a:ln w="12700">
                  <a:noFill/>
                </a:ln>
                <a:solidFill>
                  <a:srgbClr val="197BFB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 of embedded devices, the Linux kernel often needs to </a:t>
            </a:r>
            <a:r>
              <a:rPr kumimoji="1" lang="en-US" altLang="zh-CN" sz="1600" dirty="0">
                <a:ln w="12700">
                  <a:noFill/>
                </a:ln>
                <a:solidFill>
                  <a:srgbClr val="FF0000"/>
                </a:solidFill>
                <a:latin typeface="Source Han Sans CN Bold"/>
                <a:ea typeface="Source Han Sans CN Bold"/>
                <a:cs typeface="Source Han Sans CN Bold"/>
              </a:rPr>
              <a:t>be customized and 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FF0000"/>
                </a:solidFill>
                <a:latin typeface="Source Han Sans CN Bold"/>
                <a:ea typeface="Source Han Sans CN Bold"/>
                <a:cs typeface="Source Han Sans CN Bold"/>
              </a:rPr>
              <a:t>tailored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197BFB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.为了适应嵌入式设备的资源限制，通常需要对Linux内核进行定制和裁剪</a:t>
            </a:r>
            <a:r>
              <a:rPr kumimoji="1" lang="en-US" altLang="zh-CN" sz="1600" dirty="0">
                <a:ln w="12700">
                  <a:noFill/>
                </a:ln>
                <a:solidFill>
                  <a:srgbClr val="197BFB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。</a:t>
            </a:r>
            <a:endParaRPr kumimoji="1" lang="zh-CN" altLang="en-US" sz="4400" dirty="0"/>
          </a:p>
        </p:txBody>
      </p:sp>
      <p:sp>
        <p:nvSpPr>
          <p:cNvPr id="13" name="标题 1"/>
          <p:cNvSpPr txBox="1"/>
          <p:nvPr/>
        </p:nvSpPr>
        <p:spPr>
          <a:xfrm>
            <a:off x="839469" y="4021813"/>
            <a:ext cx="4964400" cy="2945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 dirty="0">
                <a:ln w="12700">
                  <a:noFill/>
                </a:ln>
                <a:solidFill>
                  <a:srgbClr val="197BFB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Method  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197BFB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裁剪内核的方法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6376670" y="1690093"/>
            <a:ext cx="4964400" cy="2945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 dirty="0">
                <a:ln w="12700">
                  <a:noFill/>
                </a:ln>
                <a:solidFill>
                  <a:srgbClr val="FFC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Purpose 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FFC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定制内核的目的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Customization and tailoring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 rot="540000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9381400" flipH="1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ahLst/>
            <a:cxnLst/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197BFB"/>
      </a:accent1>
      <a:accent2>
        <a:srgbClr val="FFC00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0000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2110</Words>
  <Application>Microsoft Office PowerPoint</Application>
  <PresentationFormat>宽屏</PresentationFormat>
  <Paragraphs>139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OPPOSans L</vt:lpstr>
      <vt:lpstr>Source Han Sans CN Bold</vt:lpstr>
      <vt:lpstr>Source Han Sans</vt:lpstr>
      <vt:lpstr>OPPOSans H</vt:lpstr>
      <vt:lpstr>Arial</vt:lpstr>
      <vt:lpstr>PingFang SC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陈棋琛</dc:creator>
  <cp:lastModifiedBy>棋琛 陈</cp:lastModifiedBy>
  <cp:revision>3</cp:revision>
  <dcterms:modified xsi:type="dcterms:W3CDTF">2024-12-01T18:55:31Z</dcterms:modified>
</cp:coreProperties>
</file>